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 id="2147483663" r:id="rId2"/>
  </p:sldMasterIdLst>
  <p:sldIdLst>
    <p:sldId id="256" r:id="rId3"/>
    <p:sldId id="263" r:id="rId4"/>
    <p:sldId id="260" r:id="rId5"/>
    <p:sldId id="265" r:id="rId6"/>
    <p:sldId id="266" r:id="rId7"/>
    <p:sldId id="267" r:id="rId8"/>
    <p:sldId id="268" r:id="rId9"/>
    <p:sldId id="269" r:id="rId10"/>
    <p:sldId id="270" r:id="rId11"/>
    <p:sldId id="271" r:id="rId12"/>
    <p:sldId id="272" r:id="rId13"/>
    <p:sldId id="273" r:id="rId14"/>
    <p:sldId id="274" r:id="rId15"/>
    <p:sldId id="275" r:id="rId16"/>
    <p:sldId id="258" r:id="rId17"/>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rika Miosoti Faura Arellano" initials="EMFA" lastIdx="1" clrIdx="0">
    <p:extLst>
      <p:ext uri="{19B8F6BF-5375-455C-9EA6-DF929625EA0E}">
        <p15:presenceInfo xmlns:p15="http://schemas.microsoft.com/office/powerpoint/2012/main" userId="S::erika.faura@upb.edu.co::a63255bb-12e4-426d-8144-11d90b8994d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83566"/>
    <a:srgbClr val="5C739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2"/>
  </p:normalViewPr>
  <p:slideViewPr>
    <p:cSldViewPr snapToGrid="0" snapToObjects="1">
      <p:cViewPr varScale="1">
        <p:scale>
          <a:sx n="85" d="100"/>
          <a:sy n="85" d="100"/>
        </p:scale>
        <p:origin x="74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Diapositiva de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8422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ítulo y objetos">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8642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1871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02672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Imagen 5" descr="Interfaz de usuario gráfica, Aplicación, Teams&#10;&#10;Descripción generada automáticamente">
            <a:extLst>
              <a:ext uri="{FF2B5EF4-FFF2-40B4-BE49-F238E27FC236}">
                <a16:creationId xmlns:a16="http://schemas.microsoft.com/office/drawing/2014/main" id="{18E0AB5B-7A73-DD44-884D-B699A8A414AF}"/>
              </a:ext>
            </a:extLst>
          </p:cNvPr>
          <p:cNvPicPr>
            <a:picLocks noChangeAspect="1"/>
          </p:cNvPicPr>
          <p:nvPr userDrawn="1"/>
        </p:nvPicPr>
        <p:blipFill>
          <a:blip r:embed="rId4"/>
          <a:stretch>
            <a:fillRect/>
          </a:stretch>
        </p:blipFill>
        <p:spPr>
          <a:xfrm>
            <a:off x="0" y="8306"/>
            <a:ext cx="12192000" cy="6841388"/>
          </a:xfrm>
          <a:prstGeom prst="rect">
            <a:avLst/>
          </a:prstGeom>
        </p:spPr>
      </p:pic>
      <p:sp>
        <p:nvSpPr>
          <p:cNvPr id="4" name="Rectángulo 3">
            <a:extLst>
              <a:ext uri="{FF2B5EF4-FFF2-40B4-BE49-F238E27FC236}">
                <a16:creationId xmlns:a16="http://schemas.microsoft.com/office/drawing/2014/main" id="{ABB282DA-CCF1-D140-B2FA-CEC168B08987}"/>
              </a:ext>
            </a:extLst>
          </p:cNvPr>
          <p:cNvSpPr/>
          <p:nvPr userDrawn="1"/>
        </p:nvSpPr>
        <p:spPr>
          <a:xfrm>
            <a:off x="10569388" y="282388"/>
            <a:ext cx="941294" cy="99508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 name="Rectángulo 1">
            <a:extLst>
              <a:ext uri="{FF2B5EF4-FFF2-40B4-BE49-F238E27FC236}">
                <a16:creationId xmlns:a16="http://schemas.microsoft.com/office/drawing/2014/main" id="{875A19F4-9079-214C-9BFD-057918C60EC0}"/>
              </a:ext>
            </a:extLst>
          </p:cNvPr>
          <p:cNvSpPr/>
          <p:nvPr userDrawn="1"/>
        </p:nvSpPr>
        <p:spPr>
          <a:xfrm>
            <a:off x="0" y="5989320"/>
            <a:ext cx="811530" cy="86868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dirty="0"/>
          </a:p>
        </p:txBody>
      </p:sp>
    </p:spTree>
    <p:extLst>
      <p:ext uri="{BB962C8B-B14F-4D97-AF65-F5344CB8AC3E}">
        <p14:creationId xmlns:p14="http://schemas.microsoft.com/office/powerpoint/2010/main" val="1885446996"/>
      </p:ext>
    </p:extLst>
  </p:cSld>
  <p:clrMap bg1="lt1" tx1="dk1" bg2="lt2" tx2="dk2" accent1="accent1" accent2="accent2" accent3="accent3" accent4="accent4" accent5="accent5" accent6="accent6" hlink="hlink" folHlink="folHlink"/>
  <p:sldLayoutIdLst>
    <p:sldLayoutId id="2147483666"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Imagen 5" descr="Imagen que contiene Interfaz de usuario gráfica&#10;&#10;Descripción generada automáticamente">
            <a:extLst>
              <a:ext uri="{FF2B5EF4-FFF2-40B4-BE49-F238E27FC236}">
                <a16:creationId xmlns:a16="http://schemas.microsoft.com/office/drawing/2014/main" id="{1781F4FA-D5CE-E64C-BB83-EAF059064DF4}"/>
              </a:ext>
            </a:extLst>
          </p:cNvPr>
          <p:cNvPicPr>
            <a:picLocks noChangeAspect="1"/>
          </p:cNvPicPr>
          <p:nvPr userDrawn="1"/>
        </p:nvPicPr>
        <p:blipFill>
          <a:blip r:embed="rId4"/>
          <a:stretch>
            <a:fillRect/>
          </a:stretch>
        </p:blipFill>
        <p:spPr>
          <a:xfrm>
            <a:off x="0" y="8306"/>
            <a:ext cx="12192000" cy="6841388"/>
          </a:xfrm>
          <a:prstGeom prst="rect">
            <a:avLst/>
          </a:prstGeom>
        </p:spPr>
      </p:pic>
      <p:sp>
        <p:nvSpPr>
          <p:cNvPr id="2" name="Marcador de título 1">
            <a:extLst>
              <a:ext uri="{FF2B5EF4-FFF2-40B4-BE49-F238E27FC236}">
                <a16:creationId xmlns:a16="http://schemas.microsoft.com/office/drawing/2014/main" id="{2B9CDCC7-69A8-494D-AAC6-C3A59684422D}"/>
              </a:ext>
            </a:extLst>
          </p:cNvPr>
          <p:cNvSpPr>
            <a:spLocks noGrp="1"/>
          </p:cNvSpPr>
          <p:nvPr>
            <p:ph type="title"/>
          </p:nvPr>
        </p:nvSpPr>
        <p:spPr>
          <a:xfrm>
            <a:off x="925285" y="1497239"/>
            <a:ext cx="10428515" cy="1325563"/>
          </a:xfrm>
          <a:prstGeom prst="rect">
            <a:avLst/>
          </a:prstGeom>
        </p:spPr>
        <p:txBody>
          <a:bodyPr vert="horz" lIns="91440" tIns="45720" rIns="91440" bIns="45720" rtlCol="0" anchor="ctr">
            <a:normAutofit/>
          </a:bodyPr>
          <a:lstStyle/>
          <a:p>
            <a:r>
              <a:rPr lang="es-ES" dirty="0"/>
              <a:t>Haga clic para modificar el estilo de título del patrón</a:t>
            </a:r>
            <a:endParaRPr lang="es-CO" dirty="0"/>
          </a:p>
        </p:txBody>
      </p:sp>
      <p:sp>
        <p:nvSpPr>
          <p:cNvPr id="3" name="Marcador de texto 2">
            <a:extLst>
              <a:ext uri="{FF2B5EF4-FFF2-40B4-BE49-F238E27FC236}">
                <a16:creationId xmlns:a16="http://schemas.microsoft.com/office/drawing/2014/main" id="{3F09C968-E2E6-554F-BC73-1574E036CC7F}"/>
              </a:ext>
            </a:extLst>
          </p:cNvPr>
          <p:cNvSpPr>
            <a:spLocks noGrp="1"/>
          </p:cNvSpPr>
          <p:nvPr>
            <p:ph type="body" idx="1"/>
          </p:nvPr>
        </p:nvSpPr>
        <p:spPr>
          <a:xfrm>
            <a:off x="925285" y="2990397"/>
            <a:ext cx="10428515" cy="2838904"/>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p:txBody>
      </p:sp>
    </p:spTree>
    <p:extLst>
      <p:ext uri="{BB962C8B-B14F-4D97-AF65-F5344CB8AC3E}">
        <p14:creationId xmlns:p14="http://schemas.microsoft.com/office/powerpoint/2010/main" val="1900786039"/>
      </p:ext>
    </p:extLst>
  </p:cSld>
  <p:clrMap bg1="lt1" tx1="dk1" bg2="lt2" tx2="dk2" accent1="accent1" accent2="accent2" accent3="accent3" accent4="accent4" accent5="accent5" accent6="accent6" hlink="hlink" folHlink="folHlink"/>
  <p:sldLayoutIdLst>
    <p:sldLayoutId id="2147483664" r:id="rId1"/>
    <p:sldLayoutId id="2147483665" r:id="rId2"/>
  </p:sldLayoutIdLst>
  <p:txStyles>
    <p:titleStyle>
      <a:lvl1pPr algn="l" defTabSz="9144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4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8" Type="http://schemas.microsoft.com/office/2007/relationships/hdphoto" Target="../media/hdphoto15.wdp"/><Relationship Id="rId3" Type="http://schemas.openxmlformats.org/officeDocument/2006/relationships/image" Target="../media/image22.png"/><Relationship Id="rId7" Type="http://schemas.openxmlformats.org/officeDocument/2006/relationships/image" Target="../media/image24.png"/><Relationship Id="rId2" Type="http://schemas.openxmlformats.org/officeDocument/2006/relationships/image" Target="../media/image10.emf"/><Relationship Id="rId1" Type="http://schemas.openxmlformats.org/officeDocument/2006/relationships/slideLayout" Target="../slideLayouts/slideLayout2.xml"/><Relationship Id="rId6" Type="http://schemas.microsoft.com/office/2007/relationships/hdphoto" Target="../media/hdphoto14.wdp"/><Relationship Id="rId5" Type="http://schemas.openxmlformats.org/officeDocument/2006/relationships/image" Target="../media/image23.png"/><Relationship Id="rId4" Type="http://schemas.microsoft.com/office/2007/relationships/hdphoto" Target="../media/hdphoto13.wdp"/></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6.emf"/><Relationship Id="rId2" Type="http://schemas.openxmlformats.org/officeDocument/2006/relationships/image" Target="../media/image10.emf"/><Relationship Id="rId1" Type="http://schemas.openxmlformats.org/officeDocument/2006/relationships/slideLayout" Target="../slideLayouts/slideLayout2.xml"/><Relationship Id="rId6" Type="http://schemas.microsoft.com/office/2007/relationships/hdphoto" Target="../media/hdphoto17.wdp"/><Relationship Id="rId5" Type="http://schemas.openxmlformats.org/officeDocument/2006/relationships/image" Target="../media/image26.png"/><Relationship Id="rId4" Type="http://schemas.microsoft.com/office/2007/relationships/hdphoto" Target="../media/hdphoto16.wdp"/></Relationships>
</file>

<file path=ppt/slides/_rels/slide13.xml.rels><?xml version="1.0" encoding="UTF-8" standalone="yes"?>
<Relationships xmlns="http://schemas.openxmlformats.org/package/2006/relationships"><Relationship Id="rId3" Type="http://schemas.microsoft.com/office/2007/relationships/hdphoto" Target="../media/hdphoto18.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10.emf"/><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6.emf"/><Relationship Id="rId5" Type="http://schemas.microsoft.com/office/2007/relationships/hdphoto" Target="../media/hdphoto3.wdp"/><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7" Type="http://schemas.microsoft.com/office/2007/relationships/hdphoto" Target="../media/hdphoto5.wdp"/><Relationship Id="rId2" Type="http://schemas.openxmlformats.org/officeDocument/2006/relationships/image" Target="../media/image6.emf"/><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4.wdp"/><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hdphoto" Target="../media/hdphoto6.wdp"/><Relationship Id="rId7" Type="http://schemas.openxmlformats.org/officeDocument/2006/relationships/image" Target="../media/image10.emf"/><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6.emf"/><Relationship Id="rId5" Type="http://schemas.microsoft.com/office/2007/relationships/hdphoto" Target="../media/hdphoto7.wdp"/><Relationship Id="rId4" Type="http://schemas.openxmlformats.org/officeDocument/2006/relationships/image" Target="../media/image14.png"/><Relationship Id="rId9" Type="http://schemas.microsoft.com/office/2007/relationships/hdphoto" Target="../media/hdphoto8.wdp"/></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6.png"/><Relationship Id="rId1" Type="http://schemas.openxmlformats.org/officeDocument/2006/relationships/slideLayout" Target="../slideLayouts/slideLayout2.xml"/><Relationship Id="rId6" Type="http://schemas.microsoft.com/office/2007/relationships/hdphoto" Target="../media/hdphoto9.wdp"/><Relationship Id="rId5" Type="http://schemas.openxmlformats.org/officeDocument/2006/relationships/image" Target="../media/image17.png"/><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6.emf"/><Relationship Id="rId4" Type="http://schemas.microsoft.com/office/2007/relationships/hdphoto" Target="../media/hdphoto1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Diagrama, Forma, Diagrama de Venn, Círculo&#10;&#10;Descripción generada automáticamente">
            <a:extLst>
              <a:ext uri="{FF2B5EF4-FFF2-40B4-BE49-F238E27FC236}">
                <a16:creationId xmlns:a16="http://schemas.microsoft.com/office/drawing/2014/main" id="{6883A073-D0F7-4CCD-8936-B8D756711D38}"/>
              </a:ext>
            </a:extLst>
          </p:cNvPr>
          <p:cNvPicPr>
            <a:picLocks noChangeAspect="1"/>
          </p:cNvPicPr>
          <p:nvPr/>
        </p:nvPicPr>
        <p:blipFill>
          <a:blip r:embed="rId2">
            <a:duotone>
              <a:schemeClr val="accent1">
                <a:shade val="45000"/>
                <a:satMod val="135000"/>
              </a:schemeClr>
              <a:prstClr val="white"/>
            </a:duotone>
            <a:alphaModFix amt="35000"/>
          </a:blip>
          <a:stretch>
            <a:fillRect/>
          </a:stretch>
        </p:blipFill>
        <p:spPr>
          <a:xfrm>
            <a:off x="3656041" y="512063"/>
            <a:ext cx="7962308" cy="5359813"/>
          </a:xfrm>
          <a:prstGeom prst="rect">
            <a:avLst/>
          </a:prstGeom>
        </p:spPr>
      </p:pic>
      <p:pic>
        <p:nvPicPr>
          <p:cNvPr id="8" name="Imagen 7" descr="Diagrama, Diagrama de Venn&#10;&#10;Descripción generada automáticamente">
            <a:extLst>
              <a:ext uri="{FF2B5EF4-FFF2-40B4-BE49-F238E27FC236}">
                <a16:creationId xmlns:a16="http://schemas.microsoft.com/office/drawing/2014/main" id="{3F919D45-3683-454A-9017-9C18F04C5985}"/>
              </a:ext>
            </a:extLst>
          </p:cNvPr>
          <p:cNvPicPr>
            <a:picLocks noChangeAspect="1"/>
          </p:cNvPicPr>
          <p:nvPr/>
        </p:nvPicPr>
        <p:blipFill>
          <a:blip r:embed="rId3">
            <a:biLevel thresh="25000"/>
            <a:alphaModFix amt="20000"/>
          </a:blip>
          <a:stretch>
            <a:fillRect/>
          </a:stretch>
        </p:blipFill>
        <p:spPr>
          <a:xfrm>
            <a:off x="26653" y="4323379"/>
            <a:ext cx="3630837" cy="2481072"/>
          </a:xfrm>
          <a:prstGeom prst="rect">
            <a:avLst/>
          </a:prstGeom>
        </p:spPr>
      </p:pic>
      <p:pic>
        <p:nvPicPr>
          <p:cNvPr id="12" name="Imagen 11" descr="Gráfico, Gráfico de proyección solar&#10;&#10;Descripción generada automáticamente">
            <a:extLst>
              <a:ext uri="{FF2B5EF4-FFF2-40B4-BE49-F238E27FC236}">
                <a16:creationId xmlns:a16="http://schemas.microsoft.com/office/drawing/2014/main" id="{E6680A3B-8E19-4ED1-811C-3015B20BB0FB}"/>
              </a:ext>
            </a:extLst>
          </p:cNvPr>
          <p:cNvPicPr>
            <a:picLocks noChangeAspect="1"/>
          </p:cNvPicPr>
          <p:nvPr/>
        </p:nvPicPr>
        <p:blipFill>
          <a:blip r:embed="rId4">
            <a:alphaModFix amt="20000"/>
            <a:duotone>
              <a:schemeClr val="accent1">
                <a:shade val="45000"/>
                <a:satMod val="135000"/>
              </a:schemeClr>
              <a:prstClr val="white"/>
            </a:duotone>
            <a:extLst>
              <a:ext uri="{BEBA8EAE-BF5A-486C-A8C5-ECC9F3942E4B}">
                <a14:imgProps xmlns:a14="http://schemas.microsoft.com/office/drawing/2010/main">
                  <a14:imgLayer r:embed="rId5">
                    <a14:imgEffect>
                      <a14:artisticPhotocopy/>
                    </a14:imgEffect>
                  </a14:imgLayer>
                </a14:imgProps>
              </a:ext>
            </a:extLst>
          </a:blip>
          <a:stretch>
            <a:fillRect/>
          </a:stretch>
        </p:blipFill>
        <p:spPr>
          <a:xfrm>
            <a:off x="1570863" y="3620347"/>
            <a:ext cx="2672374" cy="2689288"/>
          </a:xfrm>
          <a:prstGeom prst="rect">
            <a:avLst/>
          </a:prstGeom>
        </p:spPr>
      </p:pic>
      <p:sp>
        <p:nvSpPr>
          <p:cNvPr id="13" name="CuadroTexto 12">
            <a:extLst>
              <a:ext uri="{FF2B5EF4-FFF2-40B4-BE49-F238E27FC236}">
                <a16:creationId xmlns:a16="http://schemas.microsoft.com/office/drawing/2014/main" id="{777B7F50-D8F0-44FE-BED4-969E778E7E7F}"/>
              </a:ext>
            </a:extLst>
          </p:cNvPr>
          <p:cNvSpPr txBox="1"/>
          <p:nvPr/>
        </p:nvSpPr>
        <p:spPr>
          <a:xfrm rot="16200000">
            <a:off x="1259935" y="2732817"/>
            <a:ext cx="3466830" cy="1723549"/>
          </a:xfrm>
          <a:prstGeom prst="rect">
            <a:avLst/>
          </a:prstGeom>
          <a:noFill/>
        </p:spPr>
        <p:txBody>
          <a:bodyPr wrap="square" rtlCol="0">
            <a:spAutoFit/>
          </a:bodyPr>
          <a:lstStyle/>
          <a:p>
            <a:r>
              <a:rPr lang="es-CO" sz="8800" b="1" dirty="0">
                <a:solidFill>
                  <a:schemeClr val="accent1"/>
                </a:solidFill>
                <a:latin typeface="Cambria Math" panose="02040503050406030204" pitchFamily="18" charset="0"/>
                <a:ea typeface="Cambria Math" panose="02040503050406030204" pitchFamily="18" charset="0"/>
                <a:cs typeface="Arial" panose="020B0604020202020204" pitchFamily="34" charset="0"/>
              </a:rPr>
              <a:t>Código</a:t>
            </a:r>
            <a:endParaRPr lang="es-CO" sz="8800" b="1" dirty="0">
              <a:latin typeface="Arial" panose="020B0604020202020204" pitchFamily="34" charset="0"/>
              <a:cs typeface="Arial" panose="020B0604020202020204" pitchFamily="34" charset="0"/>
            </a:endParaRPr>
          </a:p>
          <a:p>
            <a:endParaRPr lang="es-CO" b="1" dirty="0">
              <a:latin typeface="Arial" panose="020B0604020202020204" pitchFamily="34" charset="0"/>
              <a:cs typeface="Arial" panose="020B0604020202020204" pitchFamily="34" charset="0"/>
            </a:endParaRPr>
          </a:p>
        </p:txBody>
      </p:sp>
      <p:sp>
        <p:nvSpPr>
          <p:cNvPr id="14" name="CuadroTexto 13">
            <a:extLst>
              <a:ext uri="{FF2B5EF4-FFF2-40B4-BE49-F238E27FC236}">
                <a16:creationId xmlns:a16="http://schemas.microsoft.com/office/drawing/2014/main" id="{18A983B5-3935-45B0-BAA3-B7F40DB780A5}"/>
              </a:ext>
            </a:extLst>
          </p:cNvPr>
          <p:cNvSpPr txBox="1"/>
          <p:nvPr/>
        </p:nvSpPr>
        <p:spPr>
          <a:xfrm>
            <a:off x="3293500" y="3566953"/>
            <a:ext cx="2598456" cy="523220"/>
          </a:xfrm>
          <a:prstGeom prst="rect">
            <a:avLst/>
          </a:prstGeom>
          <a:noFill/>
        </p:spPr>
        <p:txBody>
          <a:bodyPr wrap="square">
            <a:spAutoFit/>
          </a:bodyPr>
          <a:lstStyle/>
          <a:p>
            <a:r>
              <a:rPr lang="es-CO" sz="2800" b="1" dirty="0">
                <a:solidFill>
                  <a:srgbClr val="E83566"/>
                </a:solidFill>
                <a:latin typeface="Consolas" panose="020B0609020204030204" pitchFamily="49" charset="0"/>
                <a:cs typeface="Arial" panose="020B0604020202020204" pitchFamily="34" charset="0"/>
              </a:rPr>
              <a:t>sin misterio</a:t>
            </a:r>
            <a:endParaRPr lang="es-CO" sz="2800" dirty="0">
              <a:solidFill>
                <a:srgbClr val="E83566"/>
              </a:solidFill>
              <a:latin typeface="Consolas" panose="020B0609020204030204" pitchFamily="49" charset="0"/>
            </a:endParaRPr>
          </a:p>
        </p:txBody>
      </p:sp>
    </p:spTree>
    <p:extLst>
      <p:ext uri="{BB962C8B-B14F-4D97-AF65-F5344CB8AC3E}">
        <p14:creationId xmlns:p14="http://schemas.microsoft.com/office/powerpoint/2010/main" val="13932864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Dibujo de un hombre&#10;&#10;Descripción generada automáticamente con confianza media">
            <a:extLst>
              <a:ext uri="{FF2B5EF4-FFF2-40B4-BE49-F238E27FC236}">
                <a16:creationId xmlns:a16="http://schemas.microsoft.com/office/drawing/2014/main" id="{9B176380-1E87-417E-B28D-739564D60B98}"/>
              </a:ext>
            </a:extLst>
          </p:cNvPr>
          <p:cNvPicPr>
            <a:picLocks noChangeAspect="1"/>
          </p:cNvPicPr>
          <p:nvPr/>
        </p:nvPicPr>
        <p:blipFill>
          <a:blip r:embed="rId2">
            <a:duotone>
              <a:prstClr val="black"/>
              <a:srgbClr val="E83566">
                <a:tint val="45000"/>
                <a:satMod val="400000"/>
              </a:srgbClr>
            </a:duotone>
            <a:alphaModFix/>
            <a:extLst>
              <a:ext uri="{BEBA8EAE-BF5A-486C-A8C5-ECC9F3942E4B}">
                <a14:imgProps xmlns:a14="http://schemas.microsoft.com/office/drawing/2010/main">
                  <a14:imgLayer r:embed="rId3">
                    <a14:imgEffect>
                      <a14:artisticFilmGrain/>
                    </a14:imgEffect>
                    <a14:imgEffect>
                      <a14:brightnessContrast bright="20000" contrast="40000"/>
                    </a14:imgEffect>
                  </a14:imgLayer>
                </a14:imgProps>
              </a:ext>
            </a:extLst>
          </a:blip>
          <a:stretch>
            <a:fillRect/>
          </a:stretch>
        </p:blipFill>
        <p:spPr>
          <a:xfrm>
            <a:off x="0" y="0"/>
            <a:ext cx="12192000" cy="6858000"/>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4"/>
          <a:stretch>
            <a:fillRect/>
          </a:stretch>
        </p:blipFill>
        <p:spPr>
          <a:xfrm rot="16200000">
            <a:off x="10203234" y="1504952"/>
            <a:ext cx="571500" cy="152400"/>
          </a:xfrm>
          <a:prstGeom prst="rect">
            <a:avLst/>
          </a:prstGeom>
        </p:spPr>
      </p:pic>
      <p:sp>
        <p:nvSpPr>
          <p:cNvPr id="15" name="CuadroTexto 14">
            <a:extLst>
              <a:ext uri="{FF2B5EF4-FFF2-40B4-BE49-F238E27FC236}">
                <a16:creationId xmlns:a16="http://schemas.microsoft.com/office/drawing/2014/main" id="{60E6E8A6-13FF-45AC-A4E7-3E645861585B}"/>
              </a:ext>
            </a:extLst>
          </p:cNvPr>
          <p:cNvSpPr txBox="1"/>
          <p:nvPr/>
        </p:nvSpPr>
        <p:spPr>
          <a:xfrm>
            <a:off x="6447710" y="2311065"/>
            <a:ext cx="4570245" cy="1477328"/>
          </a:xfrm>
          <a:prstGeom prst="rect">
            <a:avLst/>
          </a:prstGeom>
          <a:noFill/>
        </p:spPr>
        <p:txBody>
          <a:bodyPr wrap="square">
            <a:spAutoFit/>
          </a:bodyPr>
          <a:lstStyle/>
          <a:p>
            <a:r>
              <a:rPr lang="es-ES" dirty="0">
                <a:solidFill>
                  <a:schemeClr val="bg1">
                    <a:lumMod val="95000"/>
                  </a:schemeClr>
                </a:solidFill>
                <a:latin typeface="Cambria Math" panose="02040503050406030204" pitchFamily="18" charset="0"/>
                <a:ea typeface="Cambria Math" panose="02040503050406030204" pitchFamily="18" charset="0"/>
              </a:rPr>
              <a:t>Las máquinas </a:t>
            </a:r>
            <a:r>
              <a:rPr lang="es-CO" dirty="0">
                <a:ln w="0">
                  <a:noFill/>
                </a:ln>
                <a:solidFill>
                  <a:srgbClr val="5C739C"/>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Colossus</a:t>
            </a:r>
            <a:r>
              <a:rPr lang="es-ES" dirty="0">
                <a:solidFill>
                  <a:schemeClr val="bg1">
                    <a:lumMod val="95000"/>
                  </a:schemeClr>
                </a:solidFill>
                <a:latin typeface="Cambria Math" panose="02040503050406030204" pitchFamily="18" charset="0"/>
                <a:ea typeface="Cambria Math" panose="02040503050406030204" pitchFamily="18" charset="0"/>
              </a:rPr>
              <a:t> fueron los primeros dispositivos calculadores electrónicos usados por los británicos para leer las comunicaciones cifradas alemanas durante la Segunda Guerra Mundial.</a:t>
            </a:r>
          </a:p>
        </p:txBody>
      </p:sp>
      <p:sp>
        <p:nvSpPr>
          <p:cNvPr id="16" name="Rectángulo 15">
            <a:extLst>
              <a:ext uri="{FF2B5EF4-FFF2-40B4-BE49-F238E27FC236}">
                <a16:creationId xmlns:a16="http://schemas.microsoft.com/office/drawing/2014/main" id="{2167DEB8-8D41-4C6D-B819-F266C2AAE715}"/>
              </a:ext>
            </a:extLst>
          </p:cNvPr>
          <p:cNvSpPr/>
          <p:nvPr/>
        </p:nvSpPr>
        <p:spPr>
          <a:xfrm>
            <a:off x="8191324" y="1073320"/>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1943</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Tree>
    <p:extLst>
      <p:ext uri="{BB962C8B-B14F-4D97-AF65-F5344CB8AC3E}">
        <p14:creationId xmlns:p14="http://schemas.microsoft.com/office/powerpoint/2010/main" val="3380050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2"/>
          <a:stretch>
            <a:fillRect/>
          </a:stretch>
        </p:blipFill>
        <p:spPr>
          <a:xfrm rot="16200000">
            <a:off x="10203234" y="1219202"/>
            <a:ext cx="571500" cy="152400"/>
          </a:xfrm>
          <a:prstGeom prst="rect">
            <a:avLst/>
          </a:prstGeom>
        </p:spPr>
      </p:pic>
      <p:sp>
        <p:nvSpPr>
          <p:cNvPr id="15" name="CuadroTexto 14">
            <a:extLst>
              <a:ext uri="{FF2B5EF4-FFF2-40B4-BE49-F238E27FC236}">
                <a16:creationId xmlns:a16="http://schemas.microsoft.com/office/drawing/2014/main" id="{60E6E8A6-13FF-45AC-A4E7-3E645861585B}"/>
              </a:ext>
            </a:extLst>
          </p:cNvPr>
          <p:cNvSpPr txBox="1"/>
          <p:nvPr/>
        </p:nvSpPr>
        <p:spPr>
          <a:xfrm>
            <a:off x="6447710" y="2533147"/>
            <a:ext cx="4570245" cy="646331"/>
          </a:xfrm>
          <a:prstGeom prst="rect">
            <a:avLst/>
          </a:prstGeom>
          <a:noFill/>
        </p:spPr>
        <p:txBody>
          <a:bodyPr wrap="square">
            <a:spAutoFit/>
          </a:bodyPr>
          <a:lstStyle/>
          <a:p>
            <a:r>
              <a:rPr lang="es-ES" dirty="0">
                <a:solidFill>
                  <a:schemeClr val="tx1">
                    <a:lumMod val="65000"/>
                    <a:lumOff val="35000"/>
                  </a:schemeClr>
                </a:solidFill>
                <a:latin typeface="Cambria Math" panose="02040503050406030204" pitchFamily="18" charset="0"/>
                <a:ea typeface="Cambria Math" panose="02040503050406030204" pitchFamily="18" charset="0"/>
              </a:rPr>
              <a:t>Se envía a Aberdeen a </a:t>
            </a:r>
            <a:r>
              <a:rPr lang="es-ES" dirty="0">
                <a:solidFill>
                  <a:srgbClr val="E83566"/>
                </a:solidFill>
                <a:latin typeface="Cambria Math" panose="02040503050406030204" pitchFamily="18" charset="0"/>
                <a:ea typeface="Cambria Math" panose="02040503050406030204" pitchFamily="18" charset="0"/>
              </a:rPr>
              <a:t>seis programadoras </a:t>
            </a:r>
            <a:r>
              <a:rPr lang="es-ES" dirty="0">
                <a:solidFill>
                  <a:schemeClr val="tx1">
                    <a:lumMod val="65000"/>
                    <a:lumOff val="35000"/>
                  </a:schemeClr>
                </a:solidFill>
                <a:latin typeface="Cambria Math" panose="02040503050406030204" pitchFamily="18" charset="0"/>
                <a:ea typeface="Cambria Math" panose="02040503050406030204" pitchFamily="18" charset="0"/>
              </a:rPr>
              <a:t>del ENIAC para recibir formación</a:t>
            </a:r>
          </a:p>
        </p:txBody>
      </p:sp>
      <p:sp>
        <p:nvSpPr>
          <p:cNvPr id="16" name="Rectángulo 15">
            <a:extLst>
              <a:ext uri="{FF2B5EF4-FFF2-40B4-BE49-F238E27FC236}">
                <a16:creationId xmlns:a16="http://schemas.microsoft.com/office/drawing/2014/main" id="{2167DEB8-8D41-4C6D-B819-F266C2AAE715}"/>
              </a:ext>
            </a:extLst>
          </p:cNvPr>
          <p:cNvSpPr/>
          <p:nvPr/>
        </p:nvSpPr>
        <p:spPr>
          <a:xfrm>
            <a:off x="8191324" y="818248"/>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1945</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6" name="CuadroTexto 5">
            <a:extLst>
              <a:ext uri="{FF2B5EF4-FFF2-40B4-BE49-F238E27FC236}">
                <a16:creationId xmlns:a16="http://schemas.microsoft.com/office/drawing/2014/main" id="{F3F7A92C-9026-44D6-BBA2-AAA1DE6BAF6E}"/>
              </a:ext>
            </a:extLst>
          </p:cNvPr>
          <p:cNvSpPr txBox="1"/>
          <p:nvPr/>
        </p:nvSpPr>
        <p:spPr>
          <a:xfrm>
            <a:off x="1614311" y="3179478"/>
            <a:ext cx="4833399" cy="2154436"/>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El </a:t>
            </a:r>
            <a:r>
              <a:rPr lang="es-ES" sz="4400" dirty="0">
                <a:solidFill>
                  <a:srgbClr val="E83566"/>
                </a:solidFill>
                <a:latin typeface="Cambria Math" panose="02040503050406030204" pitchFamily="18" charset="0"/>
                <a:ea typeface="Cambria Math" panose="02040503050406030204" pitchFamily="18" charset="0"/>
              </a:rPr>
              <a:t>ENIAC</a:t>
            </a:r>
            <a:r>
              <a:rPr lang="es-ES" dirty="0">
                <a:solidFill>
                  <a:schemeClr val="bg2">
                    <a:lumMod val="25000"/>
                  </a:schemeClr>
                </a:solidFill>
                <a:latin typeface="Cambria Math" panose="02040503050406030204" pitchFamily="18" charset="0"/>
                <a:ea typeface="Cambria Math" panose="02040503050406030204" pitchFamily="18" charset="0"/>
              </a:rPr>
              <a:t>, fue la primera máquina que incorporó todo el conjunto de características de un computador moderno. Era plenamente electrónico, rapidísimo, y podía programarse enchufado y desenchufando los cables que conectaban sus distintas unidades.</a:t>
            </a:r>
          </a:p>
        </p:txBody>
      </p:sp>
      <p:pic>
        <p:nvPicPr>
          <p:cNvPr id="3" name="Imagen 2" descr="Imagen en blanco y negro de un grupo de personas sentadas en una mesa&#10;&#10;Descripción generada automáticamente">
            <a:extLst>
              <a:ext uri="{FF2B5EF4-FFF2-40B4-BE49-F238E27FC236}">
                <a16:creationId xmlns:a16="http://schemas.microsoft.com/office/drawing/2014/main" id="{221CA2D8-2012-4151-9FC5-9CDB74D59BAC}"/>
              </a:ext>
            </a:extLst>
          </p:cNvPr>
          <p:cNvPicPr>
            <a:picLocks noChangeAspect="1"/>
          </p:cNvPicPr>
          <p:nvPr/>
        </p:nvPicPr>
        <p:blipFill>
          <a:blip r:embed="rId3">
            <a:duotone>
              <a:prstClr val="black"/>
              <a:srgbClr val="E83566">
                <a:tint val="45000"/>
                <a:satMod val="400000"/>
              </a:srgbClr>
            </a:duotone>
            <a:alphaModFix amt="70000"/>
            <a:extLst>
              <a:ext uri="{BEBA8EAE-BF5A-486C-A8C5-ECC9F3942E4B}">
                <a14:imgProps xmlns:a14="http://schemas.microsoft.com/office/drawing/2010/main">
                  <a14:imgLayer r:embed="rId4">
                    <a14:imgEffect>
                      <a14:artisticFilmGrain/>
                    </a14:imgEffect>
                  </a14:imgLayer>
                </a14:imgProps>
              </a:ext>
            </a:extLst>
          </a:blip>
          <a:stretch>
            <a:fillRect/>
          </a:stretch>
        </p:blipFill>
        <p:spPr>
          <a:xfrm>
            <a:off x="6447710" y="3179478"/>
            <a:ext cx="4133887" cy="2239189"/>
          </a:xfrm>
          <a:prstGeom prst="rect">
            <a:avLst/>
          </a:prstGeom>
        </p:spPr>
      </p:pic>
      <p:pic>
        <p:nvPicPr>
          <p:cNvPr id="8" name="Imagen 7" descr="Foto en blanco y negro de un grupo de personas con instrumentos musicales&#10;&#10;Descripción generada automáticamente con confianza baja">
            <a:extLst>
              <a:ext uri="{FF2B5EF4-FFF2-40B4-BE49-F238E27FC236}">
                <a16:creationId xmlns:a16="http://schemas.microsoft.com/office/drawing/2014/main" id="{3A07C8AB-C845-4C94-91E5-291359DACD07}"/>
              </a:ext>
            </a:extLst>
          </p:cNvPr>
          <p:cNvPicPr>
            <a:picLocks noChangeAspect="1"/>
          </p:cNvPicPr>
          <p:nvPr/>
        </p:nvPicPr>
        <p:blipFill>
          <a:blip r:embed="rId5">
            <a:duotone>
              <a:prstClr val="black"/>
              <a:srgbClr val="E83566">
                <a:tint val="45000"/>
                <a:satMod val="400000"/>
              </a:srgbClr>
            </a:duotone>
            <a:alphaModFix amt="70000"/>
            <a:extLst>
              <a:ext uri="{BEBA8EAE-BF5A-486C-A8C5-ECC9F3942E4B}">
                <a14:imgProps xmlns:a14="http://schemas.microsoft.com/office/drawing/2010/main">
                  <a14:imgLayer r:embed="rId6">
                    <a14:imgEffect>
                      <a14:artisticFilmGrain/>
                    </a14:imgEffect>
                  </a14:imgLayer>
                </a14:imgProps>
              </a:ext>
            </a:extLst>
          </a:blip>
          <a:stretch>
            <a:fillRect/>
          </a:stretch>
        </p:blipFill>
        <p:spPr>
          <a:xfrm>
            <a:off x="4747262" y="1830456"/>
            <a:ext cx="1700448" cy="1349022"/>
          </a:xfrm>
          <a:prstGeom prst="rect">
            <a:avLst/>
          </a:prstGeom>
        </p:spPr>
      </p:pic>
      <p:pic>
        <p:nvPicPr>
          <p:cNvPr id="10" name="Imagen 9" descr="Imagen que contiene exterior, persona, edificio, hombre&#10;&#10;Descripción generada automáticamente">
            <a:extLst>
              <a:ext uri="{FF2B5EF4-FFF2-40B4-BE49-F238E27FC236}">
                <a16:creationId xmlns:a16="http://schemas.microsoft.com/office/drawing/2014/main" id="{D3B27A62-30A4-4B97-8B29-CF8C8AF8A875}"/>
              </a:ext>
            </a:extLst>
          </p:cNvPr>
          <p:cNvPicPr>
            <a:picLocks noChangeAspect="1"/>
          </p:cNvPicPr>
          <p:nvPr/>
        </p:nvPicPr>
        <p:blipFill>
          <a:blip r:embed="rId7">
            <a:duotone>
              <a:schemeClr val="accent1">
                <a:shade val="45000"/>
                <a:satMod val="135000"/>
              </a:schemeClr>
              <a:prstClr val="white"/>
            </a:duotone>
            <a:alphaModFix amt="50000"/>
            <a:extLst>
              <a:ext uri="{BEBA8EAE-BF5A-486C-A8C5-ECC9F3942E4B}">
                <a14:imgProps xmlns:a14="http://schemas.microsoft.com/office/drawing/2010/main">
                  <a14:imgLayer r:embed="rId8">
                    <a14:imgEffect>
                      <a14:artisticFilmGrain/>
                    </a14:imgEffect>
                  </a14:imgLayer>
                </a14:imgProps>
              </a:ext>
            </a:extLst>
          </a:blip>
          <a:stretch>
            <a:fillRect/>
          </a:stretch>
        </p:blipFill>
        <p:spPr>
          <a:xfrm>
            <a:off x="4747262" y="5418667"/>
            <a:ext cx="1700448" cy="1147515"/>
          </a:xfrm>
          <a:prstGeom prst="rect">
            <a:avLst/>
          </a:prstGeom>
        </p:spPr>
      </p:pic>
    </p:spTree>
    <p:extLst>
      <p:ext uri="{BB962C8B-B14F-4D97-AF65-F5344CB8AC3E}">
        <p14:creationId xmlns:p14="http://schemas.microsoft.com/office/powerpoint/2010/main" val="696006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2"/>
          <a:stretch>
            <a:fillRect/>
          </a:stretch>
        </p:blipFill>
        <p:spPr>
          <a:xfrm rot="16200000">
            <a:off x="10812834" y="1219202"/>
            <a:ext cx="571500" cy="152400"/>
          </a:xfrm>
          <a:prstGeom prst="rect">
            <a:avLst/>
          </a:prstGeom>
        </p:spPr>
      </p:pic>
      <p:sp>
        <p:nvSpPr>
          <p:cNvPr id="15" name="CuadroTexto 14">
            <a:extLst>
              <a:ext uri="{FF2B5EF4-FFF2-40B4-BE49-F238E27FC236}">
                <a16:creationId xmlns:a16="http://schemas.microsoft.com/office/drawing/2014/main" id="{60E6E8A6-13FF-45AC-A4E7-3E645861585B}"/>
              </a:ext>
            </a:extLst>
          </p:cNvPr>
          <p:cNvSpPr txBox="1"/>
          <p:nvPr/>
        </p:nvSpPr>
        <p:spPr>
          <a:xfrm>
            <a:off x="5592428" y="1015599"/>
            <a:ext cx="5429956" cy="584775"/>
          </a:xfrm>
          <a:prstGeom prst="rect">
            <a:avLst/>
          </a:prstGeom>
          <a:noFill/>
        </p:spPr>
        <p:txBody>
          <a:bodyPr wrap="square">
            <a:spAutoFit/>
          </a:bodyPr>
          <a:lstStyle/>
          <a:p>
            <a:r>
              <a:rPr lang="es-ES" sz="3200" dirty="0">
                <a:solidFill>
                  <a:schemeClr val="tx1">
                    <a:lumMod val="65000"/>
                    <a:lumOff val="35000"/>
                  </a:schemeClr>
                </a:solidFill>
                <a:latin typeface="Cambria Math" panose="02040503050406030204" pitchFamily="18" charset="0"/>
                <a:ea typeface="Cambria Math" panose="02040503050406030204" pitchFamily="18" charset="0"/>
              </a:rPr>
              <a:t>¿Puede pensar una máquina?</a:t>
            </a:r>
          </a:p>
        </p:txBody>
      </p:sp>
      <p:sp>
        <p:nvSpPr>
          <p:cNvPr id="16" name="Rectángulo 15">
            <a:extLst>
              <a:ext uri="{FF2B5EF4-FFF2-40B4-BE49-F238E27FC236}">
                <a16:creationId xmlns:a16="http://schemas.microsoft.com/office/drawing/2014/main" id="{2167DEB8-8D41-4C6D-B819-F266C2AAE715}"/>
              </a:ext>
            </a:extLst>
          </p:cNvPr>
          <p:cNvSpPr/>
          <p:nvPr/>
        </p:nvSpPr>
        <p:spPr>
          <a:xfrm>
            <a:off x="9784760" y="282544"/>
            <a:ext cx="1625187" cy="707886"/>
          </a:xfrm>
          <a:prstGeom prst="rect">
            <a:avLst/>
          </a:prstGeom>
          <a:noFill/>
          <a:ln>
            <a:noFill/>
          </a:ln>
        </p:spPr>
        <p:txBody>
          <a:bodyPr wrap="square" lIns="91440" tIns="45720" rIns="91440" bIns="45720">
            <a:spAutoFit/>
          </a:bodyPr>
          <a:lstStyle/>
          <a:p>
            <a:pPr algn="ctr"/>
            <a:r>
              <a:rPr lang="es-ES" sz="4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1950</a:t>
            </a:r>
            <a:endParaRPr lang="es-ES" sz="4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6" name="CuadroTexto 5">
            <a:extLst>
              <a:ext uri="{FF2B5EF4-FFF2-40B4-BE49-F238E27FC236}">
                <a16:creationId xmlns:a16="http://schemas.microsoft.com/office/drawing/2014/main" id="{F3F7A92C-9026-44D6-BBA2-AAA1DE6BAF6E}"/>
              </a:ext>
            </a:extLst>
          </p:cNvPr>
          <p:cNvSpPr txBox="1"/>
          <p:nvPr/>
        </p:nvSpPr>
        <p:spPr>
          <a:xfrm>
            <a:off x="4951361" y="328412"/>
            <a:ext cx="4833399" cy="1107996"/>
          </a:xfrm>
          <a:prstGeom prst="rect">
            <a:avLst/>
          </a:prstGeom>
          <a:noFill/>
        </p:spPr>
        <p:txBody>
          <a:bodyPr wrap="square">
            <a:spAutoFit/>
          </a:bodyPr>
          <a:lstStyle/>
          <a:p>
            <a:r>
              <a:rPr lang="es-ES" sz="4800" dirty="0">
                <a:solidFill>
                  <a:schemeClr val="bg2">
                    <a:lumMod val="25000"/>
                  </a:schemeClr>
                </a:solidFill>
                <a:latin typeface="Cambria Math" panose="02040503050406030204" pitchFamily="18" charset="0"/>
                <a:ea typeface="Cambria Math" panose="02040503050406030204" pitchFamily="18" charset="0"/>
              </a:rPr>
              <a:t>P</a:t>
            </a:r>
            <a:r>
              <a:rPr lang="es-ES" dirty="0">
                <a:solidFill>
                  <a:schemeClr val="bg2">
                    <a:lumMod val="25000"/>
                  </a:schemeClr>
                </a:solidFill>
                <a:latin typeface="Cambria Math" panose="02040503050406030204" pitchFamily="18" charset="0"/>
                <a:ea typeface="Cambria Math" panose="02040503050406030204" pitchFamily="18" charset="0"/>
              </a:rPr>
              <a:t>ropongo para su consideración la cuestión de si </a:t>
            </a:r>
          </a:p>
        </p:txBody>
      </p:sp>
      <p:pic>
        <p:nvPicPr>
          <p:cNvPr id="12" name="Imagen 11" descr="Patrón de fondo&#10;&#10;Descripción generada automáticamente">
            <a:extLst>
              <a:ext uri="{FF2B5EF4-FFF2-40B4-BE49-F238E27FC236}">
                <a16:creationId xmlns:a16="http://schemas.microsoft.com/office/drawing/2014/main" id="{2B873A7D-9938-4609-A8E6-1DD441F8F753}"/>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FilmGrain/>
                    </a14:imgEffect>
                    <a14:imgEffect>
                      <a14:saturation sat="66000"/>
                    </a14:imgEffect>
                  </a14:imgLayer>
                </a14:imgProps>
              </a:ext>
            </a:extLst>
          </a:blip>
          <a:srcRect r="97941"/>
          <a:stretch/>
        </p:blipFill>
        <p:spPr>
          <a:xfrm rot="5400000">
            <a:off x="3990245" y="2692775"/>
            <a:ext cx="181375" cy="8161867"/>
          </a:xfrm>
          <a:prstGeom prst="rect">
            <a:avLst/>
          </a:prstGeom>
        </p:spPr>
      </p:pic>
      <p:pic>
        <p:nvPicPr>
          <p:cNvPr id="9" name="Imagen 8" descr="Imagen en blanco y negro de un hombre con traje y corbata&#10;&#10;Descripción generada automáticamente">
            <a:extLst>
              <a:ext uri="{FF2B5EF4-FFF2-40B4-BE49-F238E27FC236}">
                <a16:creationId xmlns:a16="http://schemas.microsoft.com/office/drawing/2014/main" id="{7E61E4E8-8ED2-4F2E-A748-8F148C1BA3BA}"/>
              </a:ext>
            </a:extLst>
          </p:cNvPr>
          <p:cNvPicPr>
            <a:picLocks noChangeAspect="1"/>
          </p:cNvPicPr>
          <p:nvPr/>
        </p:nvPicPr>
        <p:blipFill>
          <a:blip r:embed="rId5">
            <a:duotone>
              <a:prstClr val="black"/>
              <a:srgbClr val="5C739C">
                <a:tint val="45000"/>
                <a:satMod val="400000"/>
              </a:srgbClr>
            </a:duotone>
            <a:alphaModFix/>
            <a:extLst>
              <a:ext uri="{BEBA8EAE-BF5A-486C-A8C5-ECC9F3942E4B}">
                <a14:imgProps xmlns:a14="http://schemas.microsoft.com/office/drawing/2010/main">
                  <a14:imgLayer r:embed="rId6">
                    <a14:imgEffect>
                      <a14:artisticFilmGrain/>
                    </a14:imgEffect>
                  </a14:imgLayer>
                </a14:imgProps>
              </a:ext>
            </a:extLst>
          </a:blip>
          <a:stretch>
            <a:fillRect/>
          </a:stretch>
        </p:blipFill>
        <p:spPr>
          <a:xfrm>
            <a:off x="8067675" y="1371600"/>
            <a:ext cx="4124325" cy="5486400"/>
          </a:xfrm>
          <a:prstGeom prst="rect">
            <a:avLst/>
          </a:prstGeom>
        </p:spPr>
      </p:pic>
      <p:sp>
        <p:nvSpPr>
          <p:cNvPr id="17" name="CuadroTexto 16">
            <a:extLst>
              <a:ext uri="{FF2B5EF4-FFF2-40B4-BE49-F238E27FC236}">
                <a16:creationId xmlns:a16="http://schemas.microsoft.com/office/drawing/2014/main" id="{6798B969-C323-4857-936B-39EF83A40259}"/>
              </a:ext>
            </a:extLst>
          </p:cNvPr>
          <p:cNvSpPr txBox="1"/>
          <p:nvPr/>
        </p:nvSpPr>
        <p:spPr>
          <a:xfrm>
            <a:off x="1643945" y="2713217"/>
            <a:ext cx="5313000" cy="1477328"/>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Propuso una definición puramente operativa de la </a:t>
            </a:r>
            <a:r>
              <a:rPr lang="es-ES" dirty="0">
                <a:solidFill>
                  <a:srgbClr val="E83566"/>
                </a:solidFill>
                <a:latin typeface="Cambria Math" panose="02040503050406030204" pitchFamily="18" charset="0"/>
                <a:ea typeface="Cambria Math" panose="02040503050406030204" pitchFamily="18" charset="0"/>
              </a:rPr>
              <a:t>inteligencia artificial</a:t>
            </a:r>
            <a:r>
              <a:rPr lang="es-ES" dirty="0">
                <a:solidFill>
                  <a:schemeClr val="bg2">
                    <a:lumMod val="75000"/>
                  </a:schemeClr>
                </a:solidFill>
                <a:latin typeface="Cambria Math" panose="02040503050406030204" pitchFamily="18" charset="0"/>
                <a:ea typeface="Cambria Math" panose="02040503050406030204" pitchFamily="18" charset="0"/>
              </a:rPr>
              <a:t>: si la respuesta de una máquina es indistinguible de la de un cerebro humano, no hay ninguna razón de peso para afirmar que la máquina no está “pensando”.</a:t>
            </a:r>
          </a:p>
        </p:txBody>
      </p:sp>
      <p:sp>
        <p:nvSpPr>
          <p:cNvPr id="18" name="CuadroTexto 17">
            <a:extLst>
              <a:ext uri="{FF2B5EF4-FFF2-40B4-BE49-F238E27FC236}">
                <a16:creationId xmlns:a16="http://schemas.microsoft.com/office/drawing/2014/main" id="{E103E437-79D2-47B2-90FD-2DC153CA2022}"/>
              </a:ext>
            </a:extLst>
          </p:cNvPr>
          <p:cNvSpPr txBox="1"/>
          <p:nvPr/>
        </p:nvSpPr>
        <p:spPr>
          <a:xfrm>
            <a:off x="2261026" y="3887616"/>
            <a:ext cx="5429956" cy="1415772"/>
          </a:xfrm>
          <a:prstGeom prst="rect">
            <a:avLst/>
          </a:prstGeom>
          <a:noFill/>
        </p:spPr>
        <p:txBody>
          <a:bodyPr wrap="square">
            <a:spAutoFit/>
          </a:bodyPr>
          <a:lstStyle/>
          <a:p>
            <a:r>
              <a:rPr lang="es-ES" sz="3200" dirty="0">
                <a:solidFill>
                  <a:schemeClr val="bg2">
                    <a:lumMod val="75000"/>
                  </a:schemeClr>
                </a:solidFill>
                <a:latin typeface="Cambria Math" panose="02040503050406030204" pitchFamily="18" charset="0"/>
                <a:ea typeface="Cambria Math" panose="02040503050406030204" pitchFamily="18" charset="0"/>
              </a:rPr>
              <a:t>El test de </a:t>
            </a:r>
            <a:r>
              <a:rPr lang="es-ES" sz="5400" dirty="0">
                <a:solidFill>
                  <a:srgbClr val="5C739C"/>
                </a:solidFill>
                <a:latin typeface="Cambria Math" panose="02040503050406030204" pitchFamily="18" charset="0"/>
                <a:ea typeface="Cambria Math" panose="02040503050406030204" pitchFamily="18" charset="0"/>
              </a:rPr>
              <a:t>Turing</a:t>
            </a:r>
            <a:r>
              <a:rPr lang="es-ES" sz="3200" dirty="0">
                <a:solidFill>
                  <a:schemeClr val="bg2">
                    <a:lumMod val="75000"/>
                  </a:schemeClr>
                </a:solidFill>
                <a:latin typeface="Cambria Math" panose="02040503050406030204" pitchFamily="18" charset="0"/>
                <a:ea typeface="Cambria Math" panose="02040503050406030204" pitchFamily="18" charset="0"/>
              </a:rPr>
              <a:t>, qué el llamaba “juego de imitación”</a:t>
            </a:r>
          </a:p>
        </p:txBody>
      </p:sp>
      <p:pic>
        <p:nvPicPr>
          <p:cNvPr id="19" name="Imagen 18">
            <a:extLst>
              <a:ext uri="{FF2B5EF4-FFF2-40B4-BE49-F238E27FC236}">
                <a16:creationId xmlns:a16="http://schemas.microsoft.com/office/drawing/2014/main" id="{1B17433A-7D69-471E-B131-1E1813A6BCF6}"/>
              </a:ext>
            </a:extLst>
          </p:cNvPr>
          <p:cNvPicPr>
            <a:picLocks noChangeAspect="1"/>
          </p:cNvPicPr>
          <p:nvPr/>
        </p:nvPicPr>
        <p:blipFill>
          <a:blip r:embed="rId7"/>
          <a:stretch>
            <a:fillRect/>
          </a:stretch>
        </p:blipFill>
        <p:spPr>
          <a:xfrm>
            <a:off x="4770975" y="708925"/>
            <a:ext cx="205029" cy="173485"/>
          </a:xfrm>
          <a:prstGeom prst="rect">
            <a:avLst/>
          </a:prstGeom>
        </p:spPr>
      </p:pic>
      <p:sp>
        <p:nvSpPr>
          <p:cNvPr id="20" name="CuadroTexto 19">
            <a:extLst>
              <a:ext uri="{FF2B5EF4-FFF2-40B4-BE49-F238E27FC236}">
                <a16:creationId xmlns:a16="http://schemas.microsoft.com/office/drawing/2014/main" id="{29FD7102-C9C1-41B4-94D3-A9395DC7CC73}"/>
              </a:ext>
            </a:extLst>
          </p:cNvPr>
          <p:cNvSpPr txBox="1"/>
          <p:nvPr/>
        </p:nvSpPr>
        <p:spPr>
          <a:xfrm>
            <a:off x="6220179" y="5531539"/>
            <a:ext cx="1147882" cy="461665"/>
          </a:xfrm>
          <a:prstGeom prst="rect">
            <a:avLst/>
          </a:prstGeom>
          <a:noFill/>
        </p:spPr>
        <p:txBody>
          <a:bodyPr wrap="square">
            <a:spAutoFit/>
          </a:bodyPr>
          <a:lstStyle/>
          <a:p>
            <a:r>
              <a:rPr lang="es-ES" sz="2400" dirty="0">
                <a:ln>
                  <a:solidFill>
                    <a:srgbClr val="E83566"/>
                  </a:solidFill>
                </a:ln>
                <a:noFill/>
                <a:latin typeface="Cambria Math" panose="02040503050406030204" pitchFamily="18" charset="0"/>
                <a:ea typeface="Cambria Math" panose="02040503050406030204" pitchFamily="18" charset="0"/>
              </a:rPr>
              <a:t>GPT-3</a:t>
            </a:r>
            <a:r>
              <a:rPr lang="en-US" sz="2400" dirty="0">
                <a:ln>
                  <a:solidFill>
                    <a:srgbClr val="E83566"/>
                  </a:solidFill>
                </a:ln>
                <a:noFill/>
                <a:latin typeface="Cambria Math" panose="02040503050406030204" pitchFamily="18" charset="0"/>
                <a:ea typeface="Cambria Math" panose="02040503050406030204" pitchFamily="18" charset="0"/>
              </a:rPr>
              <a:t>*</a:t>
            </a:r>
            <a:endParaRPr lang="es-CO" sz="2400" dirty="0">
              <a:ln>
                <a:solidFill>
                  <a:srgbClr val="E83566"/>
                </a:solidFill>
              </a:ln>
              <a:noFill/>
            </a:endParaRPr>
          </a:p>
        </p:txBody>
      </p:sp>
    </p:spTree>
    <p:extLst>
      <p:ext uri="{BB962C8B-B14F-4D97-AF65-F5344CB8AC3E}">
        <p14:creationId xmlns:p14="http://schemas.microsoft.com/office/powerpoint/2010/main" val="265926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uadroTexto 17">
            <a:extLst>
              <a:ext uri="{FF2B5EF4-FFF2-40B4-BE49-F238E27FC236}">
                <a16:creationId xmlns:a16="http://schemas.microsoft.com/office/drawing/2014/main" id="{E103E437-79D2-47B2-90FD-2DC153CA2022}"/>
              </a:ext>
            </a:extLst>
          </p:cNvPr>
          <p:cNvSpPr txBox="1"/>
          <p:nvPr/>
        </p:nvSpPr>
        <p:spPr>
          <a:xfrm>
            <a:off x="6807200" y="462082"/>
            <a:ext cx="5429956" cy="1200329"/>
          </a:xfrm>
          <a:prstGeom prst="rect">
            <a:avLst/>
          </a:prstGeom>
          <a:noFill/>
        </p:spPr>
        <p:txBody>
          <a:bodyPr wrap="square">
            <a:spAutoFit/>
          </a:bodyPr>
          <a:lstStyle/>
          <a:p>
            <a:r>
              <a:rPr lang="es-ES" sz="2000" dirty="0">
                <a:solidFill>
                  <a:schemeClr val="bg2">
                    <a:lumMod val="75000"/>
                  </a:schemeClr>
                </a:solidFill>
                <a:latin typeface="Cambria Math" panose="02040503050406030204" pitchFamily="18" charset="0"/>
                <a:ea typeface="Cambria Math" panose="02040503050406030204" pitchFamily="18" charset="0"/>
              </a:rPr>
              <a:t>Desarrolla </a:t>
            </a:r>
          </a:p>
          <a:p>
            <a:r>
              <a:rPr lang="es-ES" sz="3200" dirty="0">
                <a:solidFill>
                  <a:srgbClr val="5C739C"/>
                </a:solidFill>
                <a:latin typeface="Cambria Math" panose="02040503050406030204" pitchFamily="18" charset="0"/>
                <a:ea typeface="Cambria Math" panose="02040503050406030204" pitchFamily="18" charset="0"/>
              </a:rPr>
              <a:t>el primer compilador </a:t>
            </a:r>
          </a:p>
          <a:p>
            <a:r>
              <a:rPr lang="es-ES" sz="2000" dirty="0">
                <a:solidFill>
                  <a:schemeClr val="bg2">
                    <a:lumMod val="75000"/>
                  </a:schemeClr>
                </a:solidFill>
                <a:latin typeface="Cambria Math" panose="02040503050406030204" pitchFamily="18" charset="0"/>
                <a:ea typeface="Cambria Math" panose="02040503050406030204" pitchFamily="18" charset="0"/>
              </a:rPr>
              <a:t>informático</a:t>
            </a:r>
          </a:p>
        </p:txBody>
      </p:sp>
      <p:pic>
        <p:nvPicPr>
          <p:cNvPr id="3" name="Imagen 2" descr="Un hombre con traje militar&#10;&#10;Descripción generada automáticamente">
            <a:extLst>
              <a:ext uri="{FF2B5EF4-FFF2-40B4-BE49-F238E27FC236}">
                <a16:creationId xmlns:a16="http://schemas.microsoft.com/office/drawing/2014/main" id="{91518206-93BF-495C-B6FF-AAC81DD3A4ED}"/>
              </a:ext>
            </a:extLst>
          </p:cNvPr>
          <p:cNvPicPr>
            <a:picLocks noChangeAspect="1"/>
          </p:cNvPicPr>
          <p:nvPr/>
        </p:nvPicPr>
        <p:blipFill rotWithShape="1">
          <a:blip r:embed="rId2">
            <a:duotone>
              <a:prstClr val="black"/>
              <a:srgbClr val="E83566">
                <a:tint val="45000"/>
                <a:satMod val="400000"/>
              </a:srgbClr>
            </a:duotone>
            <a:extLst>
              <a:ext uri="{BEBA8EAE-BF5A-486C-A8C5-ECC9F3942E4B}">
                <a14:imgProps xmlns:a14="http://schemas.microsoft.com/office/drawing/2010/main">
                  <a14:imgLayer r:embed="rId3">
                    <a14:imgEffect>
                      <a14:artisticFilmGrain grainSize="18"/>
                    </a14:imgEffect>
                  </a14:imgLayer>
                </a14:imgProps>
              </a:ext>
            </a:extLst>
          </a:blip>
          <a:srcRect r="17847"/>
          <a:stretch/>
        </p:blipFill>
        <p:spPr>
          <a:xfrm flipH="1">
            <a:off x="0" y="1015599"/>
            <a:ext cx="3612852" cy="5863637"/>
          </a:xfrm>
          <a:prstGeom prst="rect">
            <a:avLst/>
          </a:prstGeom>
        </p:spPr>
      </p:pic>
      <p:sp>
        <p:nvSpPr>
          <p:cNvPr id="16" name="Rectángulo 15">
            <a:extLst>
              <a:ext uri="{FF2B5EF4-FFF2-40B4-BE49-F238E27FC236}">
                <a16:creationId xmlns:a16="http://schemas.microsoft.com/office/drawing/2014/main" id="{2167DEB8-8D41-4C6D-B819-F266C2AAE715}"/>
              </a:ext>
            </a:extLst>
          </p:cNvPr>
          <p:cNvSpPr/>
          <p:nvPr/>
        </p:nvSpPr>
        <p:spPr>
          <a:xfrm>
            <a:off x="5191388" y="737448"/>
            <a:ext cx="1625187" cy="707886"/>
          </a:xfrm>
          <a:prstGeom prst="rect">
            <a:avLst/>
          </a:prstGeom>
          <a:noFill/>
          <a:ln>
            <a:noFill/>
          </a:ln>
        </p:spPr>
        <p:txBody>
          <a:bodyPr wrap="square" lIns="91440" tIns="45720" rIns="91440" bIns="45720">
            <a:spAutoFit/>
          </a:bodyPr>
          <a:lstStyle/>
          <a:p>
            <a:pPr algn="ctr"/>
            <a:r>
              <a:rPr lang="es-ES" sz="4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195</a:t>
            </a:r>
            <a:r>
              <a:rPr lang="es-E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2</a:t>
            </a:r>
            <a:endParaRPr lang="es-ES" sz="4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17" name="CuadroTexto 16">
            <a:extLst>
              <a:ext uri="{FF2B5EF4-FFF2-40B4-BE49-F238E27FC236}">
                <a16:creationId xmlns:a16="http://schemas.microsoft.com/office/drawing/2014/main" id="{6798B969-C323-4857-936B-39EF83A40259}"/>
              </a:ext>
            </a:extLst>
          </p:cNvPr>
          <p:cNvSpPr txBox="1"/>
          <p:nvPr/>
        </p:nvSpPr>
        <p:spPr>
          <a:xfrm>
            <a:off x="6816575" y="1936143"/>
            <a:ext cx="3525150" cy="923330"/>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La más excéntrica de las pioneras de la programación fue una oficial de la marina osada y fogosa</a:t>
            </a:r>
          </a:p>
        </p:txBody>
      </p:sp>
      <p:sp>
        <p:nvSpPr>
          <p:cNvPr id="20" name="CuadroTexto 19">
            <a:extLst>
              <a:ext uri="{FF2B5EF4-FFF2-40B4-BE49-F238E27FC236}">
                <a16:creationId xmlns:a16="http://schemas.microsoft.com/office/drawing/2014/main" id="{29FD7102-C9C1-41B4-94D3-A9395DC7CC73}"/>
              </a:ext>
            </a:extLst>
          </p:cNvPr>
          <p:cNvSpPr txBox="1"/>
          <p:nvPr/>
        </p:nvSpPr>
        <p:spPr>
          <a:xfrm>
            <a:off x="2052614" y="2180599"/>
            <a:ext cx="5100053" cy="1862048"/>
          </a:xfrm>
          <a:prstGeom prst="rect">
            <a:avLst/>
          </a:prstGeom>
          <a:noFill/>
        </p:spPr>
        <p:txBody>
          <a:bodyPr wrap="square">
            <a:spAutoFit/>
          </a:bodyPr>
          <a:lstStyle/>
          <a:p>
            <a:r>
              <a:rPr lang="en-US" sz="11500" dirty="0">
                <a:ln>
                  <a:solidFill>
                    <a:srgbClr val="E83566"/>
                  </a:solidFill>
                </a:ln>
                <a:solidFill>
                  <a:srgbClr val="E83566"/>
                </a:solidFill>
                <a:latin typeface="Cambria Math" panose="02040503050406030204" pitchFamily="18" charset="0"/>
                <a:ea typeface="Cambria Math" panose="02040503050406030204" pitchFamily="18" charset="0"/>
              </a:rPr>
              <a:t>H</a:t>
            </a:r>
            <a:r>
              <a:rPr lang="en-US" sz="11500" dirty="0">
                <a:ln>
                  <a:solidFill>
                    <a:srgbClr val="E83566"/>
                  </a:solidFill>
                </a:ln>
                <a:noFill/>
                <a:latin typeface="Cambria Math" panose="02040503050406030204" pitchFamily="18" charset="0"/>
                <a:ea typeface="Cambria Math" panose="02040503050406030204" pitchFamily="18" charset="0"/>
              </a:rPr>
              <a:t>ooper</a:t>
            </a:r>
            <a:endParaRPr lang="es-CO" sz="11500" dirty="0">
              <a:ln>
                <a:solidFill>
                  <a:srgbClr val="E83566"/>
                </a:solidFill>
              </a:ln>
              <a:noFill/>
            </a:endParaRPr>
          </a:p>
        </p:txBody>
      </p:sp>
      <p:sp>
        <p:nvSpPr>
          <p:cNvPr id="14" name="CuadroTexto 13">
            <a:extLst>
              <a:ext uri="{FF2B5EF4-FFF2-40B4-BE49-F238E27FC236}">
                <a16:creationId xmlns:a16="http://schemas.microsoft.com/office/drawing/2014/main" id="{8D894013-05DD-4FBE-9316-287D6AD30826}"/>
              </a:ext>
            </a:extLst>
          </p:cNvPr>
          <p:cNvSpPr txBox="1"/>
          <p:nvPr/>
        </p:nvSpPr>
        <p:spPr>
          <a:xfrm>
            <a:off x="2946623" y="3672172"/>
            <a:ext cx="1106088"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Grace</a:t>
            </a:r>
          </a:p>
        </p:txBody>
      </p:sp>
      <p:pic>
        <p:nvPicPr>
          <p:cNvPr id="21" name="Imagen 20">
            <a:extLst>
              <a:ext uri="{FF2B5EF4-FFF2-40B4-BE49-F238E27FC236}">
                <a16:creationId xmlns:a16="http://schemas.microsoft.com/office/drawing/2014/main" id="{F0ECDF9F-21EA-4E76-AAAD-DDF43417F80C}"/>
              </a:ext>
            </a:extLst>
          </p:cNvPr>
          <p:cNvPicPr>
            <a:picLocks noChangeAspect="1"/>
          </p:cNvPicPr>
          <p:nvPr/>
        </p:nvPicPr>
        <p:blipFill>
          <a:blip r:embed="rId4"/>
          <a:stretch>
            <a:fillRect/>
          </a:stretch>
        </p:blipFill>
        <p:spPr>
          <a:xfrm>
            <a:off x="2741594" y="3802961"/>
            <a:ext cx="205029" cy="173485"/>
          </a:xfrm>
          <a:prstGeom prst="rect">
            <a:avLst/>
          </a:prstGeom>
        </p:spPr>
      </p:pic>
      <p:sp>
        <p:nvSpPr>
          <p:cNvPr id="22" name="CuadroTexto 21">
            <a:extLst>
              <a:ext uri="{FF2B5EF4-FFF2-40B4-BE49-F238E27FC236}">
                <a16:creationId xmlns:a16="http://schemas.microsoft.com/office/drawing/2014/main" id="{328E7E1A-A6D9-40D9-80C2-4D9BE52867DC}"/>
              </a:ext>
            </a:extLst>
          </p:cNvPr>
          <p:cNvSpPr txBox="1"/>
          <p:nvPr/>
        </p:nvSpPr>
        <p:spPr>
          <a:xfrm>
            <a:off x="3944235" y="5915983"/>
            <a:ext cx="2877049" cy="646331"/>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Undécima en obtener un doctorado en matemáticas</a:t>
            </a:r>
          </a:p>
        </p:txBody>
      </p:sp>
      <p:sp>
        <p:nvSpPr>
          <p:cNvPr id="23" name="CuadroTexto 22">
            <a:extLst>
              <a:ext uri="{FF2B5EF4-FFF2-40B4-BE49-F238E27FC236}">
                <a16:creationId xmlns:a16="http://schemas.microsoft.com/office/drawing/2014/main" id="{55F93465-1FF3-48B7-946F-B8F292C6E2E4}"/>
              </a:ext>
            </a:extLst>
          </p:cNvPr>
          <p:cNvSpPr txBox="1"/>
          <p:nvPr/>
        </p:nvSpPr>
        <p:spPr>
          <a:xfrm>
            <a:off x="6805507" y="3963653"/>
            <a:ext cx="5100053" cy="1477328"/>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Abría su curso de probabilidad con una lección sobre una de sus fórmulas matemáticas favoritas y </a:t>
            </a:r>
            <a:r>
              <a:rPr lang="es-ES" dirty="0">
                <a:solidFill>
                  <a:srgbClr val="5C739C"/>
                </a:solidFill>
                <a:latin typeface="Cambria Math" panose="02040503050406030204" pitchFamily="18" charset="0"/>
                <a:ea typeface="Cambria Math" panose="02040503050406030204" pitchFamily="18" charset="0"/>
              </a:rPr>
              <a:t>les pedía a los alumnos que se escribiesen un ensayo</a:t>
            </a:r>
            <a:r>
              <a:rPr lang="es-ES" dirty="0">
                <a:solidFill>
                  <a:schemeClr val="bg2">
                    <a:lumMod val="25000"/>
                  </a:schemeClr>
                </a:solidFill>
                <a:latin typeface="Cambria Math" panose="02040503050406030204" pitchFamily="18" charset="0"/>
                <a:ea typeface="Cambria Math" panose="02040503050406030204" pitchFamily="18" charset="0"/>
              </a:rPr>
              <a:t> sobre ella, que puntuaba según la claridad de la escritura y el estilo.</a:t>
            </a:r>
          </a:p>
        </p:txBody>
      </p:sp>
    </p:spTree>
    <p:extLst>
      <p:ext uri="{BB962C8B-B14F-4D97-AF65-F5344CB8AC3E}">
        <p14:creationId xmlns:p14="http://schemas.microsoft.com/office/powerpoint/2010/main" val="1625820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descr="Imagen en blanco y negro&#10;&#10;Descripción generada automáticamente con confianza media">
            <a:extLst>
              <a:ext uri="{FF2B5EF4-FFF2-40B4-BE49-F238E27FC236}">
                <a16:creationId xmlns:a16="http://schemas.microsoft.com/office/drawing/2014/main" id="{6F77FB0A-5C64-4F0B-9DBA-22AFCD119AFF}"/>
              </a:ext>
            </a:extLst>
          </p:cNvPr>
          <p:cNvPicPr>
            <a:picLocks noChangeAspect="1"/>
          </p:cNvPicPr>
          <p:nvPr/>
        </p:nvPicPr>
        <p:blipFill>
          <a:blip r:embed="rId2">
            <a:duotone>
              <a:schemeClr val="accent1">
                <a:shade val="45000"/>
                <a:satMod val="135000"/>
              </a:schemeClr>
              <a:prstClr val="white"/>
            </a:duotone>
          </a:blip>
          <a:stretch>
            <a:fillRect/>
          </a:stretch>
        </p:blipFill>
        <p:spPr>
          <a:xfrm>
            <a:off x="4126546" y="8937"/>
            <a:ext cx="3819525" cy="5000625"/>
          </a:xfrm>
          <a:prstGeom prst="rect">
            <a:avLst/>
          </a:prstGeom>
        </p:spPr>
      </p:pic>
      <p:sp>
        <p:nvSpPr>
          <p:cNvPr id="16" name="Rectángulo 15">
            <a:extLst>
              <a:ext uri="{FF2B5EF4-FFF2-40B4-BE49-F238E27FC236}">
                <a16:creationId xmlns:a16="http://schemas.microsoft.com/office/drawing/2014/main" id="{2167DEB8-8D41-4C6D-B819-F266C2AAE715}"/>
              </a:ext>
            </a:extLst>
          </p:cNvPr>
          <p:cNvSpPr/>
          <p:nvPr/>
        </p:nvSpPr>
        <p:spPr>
          <a:xfrm>
            <a:off x="1983590" y="3248148"/>
            <a:ext cx="1625187" cy="707886"/>
          </a:xfrm>
          <a:prstGeom prst="rect">
            <a:avLst/>
          </a:prstGeom>
          <a:noFill/>
          <a:ln>
            <a:noFill/>
          </a:ln>
        </p:spPr>
        <p:txBody>
          <a:bodyPr wrap="square" lIns="91440" tIns="45720" rIns="91440" bIns="45720">
            <a:spAutoFit/>
          </a:bodyPr>
          <a:lstStyle/>
          <a:p>
            <a:pPr algn="ctr"/>
            <a:r>
              <a:rPr lang="es-ES" sz="4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1954</a:t>
            </a:r>
            <a:endParaRPr lang="es-ES" sz="4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20" name="CuadroTexto 19">
            <a:extLst>
              <a:ext uri="{FF2B5EF4-FFF2-40B4-BE49-F238E27FC236}">
                <a16:creationId xmlns:a16="http://schemas.microsoft.com/office/drawing/2014/main" id="{29FD7102-C9C1-41B4-94D3-A9395DC7CC73}"/>
              </a:ext>
            </a:extLst>
          </p:cNvPr>
          <p:cNvSpPr txBox="1"/>
          <p:nvPr/>
        </p:nvSpPr>
        <p:spPr>
          <a:xfrm>
            <a:off x="7932959" y="1550634"/>
            <a:ext cx="3517041" cy="1446550"/>
          </a:xfrm>
          <a:prstGeom prst="rect">
            <a:avLst/>
          </a:prstGeom>
          <a:noFill/>
        </p:spPr>
        <p:txBody>
          <a:bodyPr wrap="square">
            <a:spAutoFit/>
          </a:bodyPr>
          <a:lstStyle/>
          <a:p>
            <a:r>
              <a:rPr lang="en-US" sz="8800" dirty="0">
                <a:ln w="19050">
                  <a:solidFill>
                    <a:srgbClr val="E83566"/>
                  </a:solidFill>
                </a:ln>
                <a:noFill/>
                <a:latin typeface="Cambria Math" panose="02040503050406030204" pitchFamily="18" charset="0"/>
                <a:ea typeface="Cambria Math" panose="02040503050406030204" pitchFamily="18" charset="0"/>
              </a:rPr>
              <a:t>Turing</a:t>
            </a:r>
            <a:endParaRPr lang="es-CO" sz="8800" dirty="0">
              <a:ln w="19050">
                <a:solidFill>
                  <a:srgbClr val="E83566"/>
                </a:solidFill>
              </a:ln>
              <a:noFill/>
            </a:endParaRPr>
          </a:p>
        </p:txBody>
      </p:sp>
      <p:pic>
        <p:nvPicPr>
          <p:cNvPr id="21" name="Imagen 20">
            <a:extLst>
              <a:ext uri="{FF2B5EF4-FFF2-40B4-BE49-F238E27FC236}">
                <a16:creationId xmlns:a16="http://schemas.microsoft.com/office/drawing/2014/main" id="{F0ECDF9F-21EA-4E76-AAAD-DDF43417F80C}"/>
              </a:ext>
            </a:extLst>
          </p:cNvPr>
          <p:cNvPicPr>
            <a:picLocks noChangeAspect="1"/>
          </p:cNvPicPr>
          <p:nvPr/>
        </p:nvPicPr>
        <p:blipFill>
          <a:blip r:embed="rId3"/>
          <a:stretch>
            <a:fillRect/>
          </a:stretch>
        </p:blipFill>
        <p:spPr>
          <a:xfrm>
            <a:off x="3216862" y="3150168"/>
            <a:ext cx="205029" cy="173485"/>
          </a:xfrm>
          <a:prstGeom prst="rect">
            <a:avLst/>
          </a:prstGeom>
        </p:spPr>
      </p:pic>
      <p:sp>
        <p:nvSpPr>
          <p:cNvPr id="22" name="CuadroTexto 21">
            <a:extLst>
              <a:ext uri="{FF2B5EF4-FFF2-40B4-BE49-F238E27FC236}">
                <a16:creationId xmlns:a16="http://schemas.microsoft.com/office/drawing/2014/main" id="{328E7E1A-A6D9-40D9-80C2-4D9BE52867DC}"/>
              </a:ext>
            </a:extLst>
          </p:cNvPr>
          <p:cNvSpPr txBox="1"/>
          <p:nvPr/>
        </p:nvSpPr>
        <p:spPr>
          <a:xfrm>
            <a:off x="4576450" y="5141357"/>
            <a:ext cx="3369622" cy="646331"/>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Texas Instruments introduce el transistor de </a:t>
            </a:r>
            <a:r>
              <a:rPr lang="es-ES" b="1" dirty="0">
                <a:solidFill>
                  <a:schemeClr val="bg2">
                    <a:lumMod val="75000"/>
                  </a:schemeClr>
                </a:solidFill>
                <a:latin typeface="Cambria Math" panose="02040503050406030204" pitchFamily="18" charset="0"/>
                <a:ea typeface="Cambria Math" panose="02040503050406030204" pitchFamily="18" charset="0"/>
              </a:rPr>
              <a:t>silicio</a:t>
            </a:r>
          </a:p>
        </p:txBody>
      </p:sp>
      <p:sp>
        <p:nvSpPr>
          <p:cNvPr id="23" name="CuadroTexto 22">
            <a:extLst>
              <a:ext uri="{FF2B5EF4-FFF2-40B4-BE49-F238E27FC236}">
                <a16:creationId xmlns:a16="http://schemas.microsoft.com/office/drawing/2014/main" id="{55F93465-1FF3-48B7-946F-B8F292C6E2E4}"/>
              </a:ext>
            </a:extLst>
          </p:cNvPr>
          <p:cNvSpPr txBox="1"/>
          <p:nvPr/>
        </p:nvSpPr>
        <p:spPr>
          <a:xfrm>
            <a:off x="8108873" y="2749578"/>
            <a:ext cx="2942182" cy="2585323"/>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7 de junio, se suicidó mordiendo una manzana con cianuro. Sus amigos señalaron que siempre le había fascinado la escena de Blancanieves en la que la malvada reina empapa una manzana en un brebaje venenoso.</a:t>
            </a:r>
          </a:p>
        </p:txBody>
      </p:sp>
      <p:pic>
        <p:nvPicPr>
          <p:cNvPr id="4" name="Imagen 3" descr="Imagen en blanco y negro de un hombre serio&#10;&#10;Descripción generada automáticamente">
            <a:extLst>
              <a:ext uri="{FF2B5EF4-FFF2-40B4-BE49-F238E27FC236}">
                <a16:creationId xmlns:a16="http://schemas.microsoft.com/office/drawing/2014/main" id="{C2EB1E87-7C47-4A1A-ACC3-FF944B334345}"/>
              </a:ext>
            </a:extLst>
          </p:cNvPr>
          <p:cNvPicPr>
            <a:picLocks noChangeAspect="1"/>
          </p:cNvPicPr>
          <p:nvPr/>
        </p:nvPicPr>
        <p:blipFill>
          <a:blip r:embed="rId4"/>
          <a:stretch>
            <a:fillRect/>
          </a:stretch>
        </p:blipFill>
        <p:spPr>
          <a:xfrm>
            <a:off x="2605203" y="1720700"/>
            <a:ext cx="2678064" cy="3035139"/>
          </a:xfrm>
          <a:prstGeom prst="flowChartConnector">
            <a:avLst/>
          </a:prstGeom>
        </p:spPr>
      </p:pic>
      <p:sp>
        <p:nvSpPr>
          <p:cNvPr id="15" name="CuadroTexto 14">
            <a:extLst>
              <a:ext uri="{FF2B5EF4-FFF2-40B4-BE49-F238E27FC236}">
                <a16:creationId xmlns:a16="http://schemas.microsoft.com/office/drawing/2014/main" id="{4C873F33-7394-4106-A842-AA4E31AFD657}"/>
              </a:ext>
            </a:extLst>
          </p:cNvPr>
          <p:cNvSpPr txBox="1"/>
          <p:nvPr/>
        </p:nvSpPr>
        <p:spPr>
          <a:xfrm>
            <a:off x="4576449" y="3569945"/>
            <a:ext cx="806310" cy="707886"/>
          </a:xfrm>
          <a:prstGeom prst="rect">
            <a:avLst/>
          </a:prstGeom>
          <a:noFill/>
        </p:spPr>
        <p:txBody>
          <a:bodyPr wrap="square">
            <a:spAutoFit/>
          </a:bodyPr>
          <a:lstStyle/>
          <a:p>
            <a:r>
              <a:rPr lang="es-CO" sz="4000" dirty="0"/>
              <a:t>🥺</a:t>
            </a:r>
          </a:p>
        </p:txBody>
      </p:sp>
      <p:sp>
        <p:nvSpPr>
          <p:cNvPr id="24" name="CuadroTexto 23">
            <a:extLst>
              <a:ext uri="{FF2B5EF4-FFF2-40B4-BE49-F238E27FC236}">
                <a16:creationId xmlns:a16="http://schemas.microsoft.com/office/drawing/2014/main" id="{BC5CAC0A-E279-42F5-BA9F-4807F505F20C}"/>
              </a:ext>
            </a:extLst>
          </p:cNvPr>
          <p:cNvSpPr txBox="1"/>
          <p:nvPr/>
        </p:nvSpPr>
        <p:spPr>
          <a:xfrm>
            <a:off x="2687436" y="4000681"/>
            <a:ext cx="806310" cy="707886"/>
          </a:xfrm>
          <a:prstGeom prst="rect">
            <a:avLst/>
          </a:prstGeom>
          <a:noFill/>
        </p:spPr>
        <p:txBody>
          <a:bodyPr wrap="square">
            <a:spAutoFit/>
          </a:bodyPr>
          <a:lstStyle/>
          <a:p>
            <a:r>
              <a:rPr lang="es-CO" sz="4000" dirty="0"/>
              <a:t>😭</a:t>
            </a:r>
          </a:p>
        </p:txBody>
      </p:sp>
      <p:sp>
        <p:nvSpPr>
          <p:cNvPr id="25" name="CuadroTexto 24">
            <a:extLst>
              <a:ext uri="{FF2B5EF4-FFF2-40B4-BE49-F238E27FC236}">
                <a16:creationId xmlns:a16="http://schemas.microsoft.com/office/drawing/2014/main" id="{A70ED209-3B7E-480A-A63B-7281E0AABCFB}"/>
              </a:ext>
            </a:extLst>
          </p:cNvPr>
          <p:cNvSpPr txBox="1"/>
          <p:nvPr/>
        </p:nvSpPr>
        <p:spPr>
          <a:xfrm>
            <a:off x="3346869" y="4301676"/>
            <a:ext cx="806310" cy="707886"/>
          </a:xfrm>
          <a:prstGeom prst="rect">
            <a:avLst/>
          </a:prstGeom>
          <a:noFill/>
        </p:spPr>
        <p:txBody>
          <a:bodyPr wrap="square">
            <a:spAutoFit/>
          </a:bodyPr>
          <a:lstStyle/>
          <a:p>
            <a:r>
              <a:rPr lang="es-CO" sz="4000" dirty="0"/>
              <a:t>😞</a:t>
            </a:r>
          </a:p>
        </p:txBody>
      </p:sp>
      <p:sp>
        <p:nvSpPr>
          <p:cNvPr id="26" name="CuadroTexto 25">
            <a:extLst>
              <a:ext uri="{FF2B5EF4-FFF2-40B4-BE49-F238E27FC236}">
                <a16:creationId xmlns:a16="http://schemas.microsoft.com/office/drawing/2014/main" id="{A03D6721-C4D0-49FD-947D-96FCF6158562}"/>
              </a:ext>
            </a:extLst>
          </p:cNvPr>
          <p:cNvSpPr txBox="1"/>
          <p:nvPr/>
        </p:nvSpPr>
        <p:spPr>
          <a:xfrm>
            <a:off x="4123548" y="4199597"/>
            <a:ext cx="806310" cy="707886"/>
          </a:xfrm>
          <a:prstGeom prst="rect">
            <a:avLst/>
          </a:prstGeom>
          <a:noFill/>
        </p:spPr>
        <p:txBody>
          <a:bodyPr wrap="square">
            <a:spAutoFit/>
          </a:bodyPr>
          <a:lstStyle/>
          <a:p>
            <a:r>
              <a:rPr lang="es-CO" sz="4000" dirty="0"/>
              <a:t>😥</a:t>
            </a:r>
          </a:p>
        </p:txBody>
      </p:sp>
      <p:sp>
        <p:nvSpPr>
          <p:cNvPr id="27" name="CuadroTexto 26">
            <a:extLst>
              <a:ext uri="{FF2B5EF4-FFF2-40B4-BE49-F238E27FC236}">
                <a16:creationId xmlns:a16="http://schemas.microsoft.com/office/drawing/2014/main" id="{D2C58CEE-68CA-411E-BB08-EFC2D6D9ED81}"/>
              </a:ext>
            </a:extLst>
          </p:cNvPr>
          <p:cNvSpPr txBox="1"/>
          <p:nvPr/>
        </p:nvSpPr>
        <p:spPr>
          <a:xfrm>
            <a:off x="7612358" y="140732"/>
            <a:ext cx="445746" cy="584775"/>
          </a:xfrm>
          <a:prstGeom prst="rect">
            <a:avLst/>
          </a:prstGeom>
          <a:noFill/>
        </p:spPr>
        <p:txBody>
          <a:bodyPr wrap="square">
            <a:spAutoFit/>
          </a:bodyPr>
          <a:lstStyle/>
          <a:p>
            <a:r>
              <a:rPr lang="es-CO" sz="3200" dirty="0"/>
              <a:t>🍎</a:t>
            </a:r>
          </a:p>
        </p:txBody>
      </p:sp>
      <p:sp>
        <p:nvSpPr>
          <p:cNvPr id="14" name="CuadroTexto 13">
            <a:extLst>
              <a:ext uri="{FF2B5EF4-FFF2-40B4-BE49-F238E27FC236}">
                <a16:creationId xmlns:a16="http://schemas.microsoft.com/office/drawing/2014/main" id="{3E764585-5CEC-4D97-93DF-03FFBF2E05B4}"/>
              </a:ext>
            </a:extLst>
          </p:cNvPr>
          <p:cNvSpPr txBox="1"/>
          <p:nvPr/>
        </p:nvSpPr>
        <p:spPr>
          <a:xfrm>
            <a:off x="5283267" y="6127076"/>
            <a:ext cx="4001668" cy="338554"/>
          </a:xfrm>
          <a:prstGeom prst="rect">
            <a:avLst/>
          </a:prstGeom>
          <a:noFill/>
        </p:spPr>
        <p:txBody>
          <a:bodyPr wrap="square">
            <a:spAutoFit/>
          </a:bodyPr>
          <a:lstStyle/>
          <a:p>
            <a:r>
              <a:rPr lang="es-ES" sz="1600" dirty="0">
                <a:solidFill>
                  <a:schemeClr val="tx1">
                    <a:lumMod val="85000"/>
                    <a:lumOff val="15000"/>
                  </a:schemeClr>
                </a:solidFill>
                <a:latin typeface="Cambria Math" panose="02040503050406030204" pitchFamily="18" charset="0"/>
                <a:ea typeface="Cambria Math" panose="02040503050406030204" pitchFamily="18" charset="0"/>
              </a:rPr>
              <a:t>Créditos: Los innovadores – Walter Isaacson</a:t>
            </a:r>
            <a:endParaRPr lang="es-ES" sz="1600" b="1" dirty="0">
              <a:solidFill>
                <a:schemeClr val="tx1">
                  <a:lumMod val="85000"/>
                  <a:lumOff val="15000"/>
                </a:schemeClr>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588353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C56FC406-BA5D-CB4E-8D1C-EEA4A245E74A}"/>
              </a:ext>
            </a:extLst>
          </p:cNvPr>
          <p:cNvPicPr>
            <a:picLocks noChangeAspect="1"/>
          </p:cNvPicPr>
          <p:nvPr/>
        </p:nvPicPr>
        <p:blipFill>
          <a:blip r:embed="rId2"/>
          <a:stretch>
            <a:fillRect/>
          </a:stretch>
        </p:blipFill>
        <p:spPr>
          <a:xfrm>
            <a:off x="0" y="8306"/>
            <a:ext cx="12192000" cy="6841388"/>
          </a:xfrm>
          <a:prstGeom prst="rect">
            <a:avLst/>
          </a:prstGeom>
        </p:spPr>
      </p:pic>
    </p:spTree>
    <p:extLst>
      <p:ext uri="{BB962C8B-B14F-4D97-AF65-F5344CB8AC3E}">
        <p14:creationId xmlns:p14="http://schemas.microsoft.com/office/powerpoint/2010/main" val="4076813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09101BF9-FBC1-AB46-892A-13507D0E1776}"/>
              </a:ext>
            </a:extLst>
          </p:cNvPr>
          <p:cNvSpPr txBox="1"/>
          <p:nvPr/>
        </p:nvSpPr>
        <p:spPr>
          <a:xfrm>
            <a:off x="2223910" y="2623161"/>
            <a:ext cx="8768977" cy="2239844"/>
          </a:xfrm>
          <a:prstGeom prst="rect">
            <a:avLst/>
          </a:prstGeom>
          <a:noFill/>
        </p:spPr>
        <p:txBody>
          <a:bodyPr wrap="square" rtlCol="0">
            <a:spAutoFit/>
          </a:bodyPr>
          <a:lstStyle/>
          <a:p>
            <a:pPr>
              <a:lnSpc>
                <a:spcPct val="150000"/>
              </a:lnSpc>
            </a:pPr>
            <a:r>
              <a:rPr lang="es-CO" sz="2400" dirty="0">
                <a:solidFill>
                  <a:schemeClr val="tx1">
                    <a:lumMod val="75000"/>
                    <a:lumOff val="25000"/>
                  </a:schemeClr>
                </a:solidFill>
                <a:latin typeface="Arial" panose="020B0604020202020204" pitchFamily="34" charset="0"/>
                <a:cs typeface="Arial" panose="020B0604020202020204" pitchFamily="34" charset="0"/>
              </a:rPr>
              <a:t>Bienvenida y presentación </a:t>
            </a:r>
          </a:p>
          <a:p>
            <a:pPr>
              <a:lnSpc>
                <a:spcPct val="150000"/>
              </a:lnSpc>
            </a:pPr>
            <a:r>
              <a:rPr lang="es-CO" sz="2400" dirty="0">
                <a:solidFill>
                  <a:schemeClr val="tx1">
                    <a:lumMod val="75000"/>
                    <a:lumOff val="25000"/>
                  </a:schemeClr>
                </a:solidFill>
                <a:latin typeface="Arial" panose="020B0604020202020204" pitchFamily="34" charset="0"/>
                <a:cs typeface="Arial" panose="020B0604020202020204" pitchFamily="34" charset="0"/>
              </a:rPr>
              <a:t>Cronología</a:t>
            </a:r>
            <a:r>
              <a:rPr lang="es-ES" sz="2400" dirty="0">
                <a:solidFill>
                  <a:schemeClr val="tx1">
                    <a:lumMod val="75000"/>
                    <a:lumOff val="25000"/>
                  </a:schemeClr>
                </a:solidFill>
                <a:latin typeface="Arial" panose="020B0604020202020204" pitchFamily="34" charset="0"/>
                <a:cs typeface="Arial" panose="020B0604020202020204" pitchFamily="34" charset="0"/>
              </a:rPr>
              <a:t> de los Colosos de la computación</a:t>
            </a:r>
            <a:endParaRPr lang="es-CO" sz="2400" dirty="0">
              <a:solidFill>
                <a:schemeClr val="tx1">
                  <a:lumMod val="75000"/>
                  <a:lumOff val="25000"/>
                </a:schemeClr>
              </a:solidFill>
              <a:latin typeface="Arial" panose="020B0604020202020204" pitchFamily="34" charset="0"/>
              <a:cs typeface="Arial" panose="020B0604020202020204" pitchFamily="34" charset="0"/>
            </a:endParaRPr>
          </a:p>
          <a:p>
            <a:pPr>
              <a:lnSpc>
                <a:spcPct val="150000"/>
              </a:lnSpc>
            </a:pPr>
            <a:r>
              <a:rPr lang="es-CO" sz="2400" dirty="0">
                <a:solidFill>
                  <a:schemeClr val="tx1">
                    <a:lumMod val="75000"/>
                    <a:lumOff val="25000"/>
                  </a:schemeClr>
                </a:solidFill>
                <a:latin typeface="Arial" panose="020B0604020202020204" pitchFamily="34" charset="0"/>
                <a:cs typeface="Arial" panose="020B0604020202020204" pitchFamily="34" charset="0"/>
              </a:rPr>
              <a:t>La Gran (O)</a:t>
            </a:r>
          </a:p>
          <a:p>
            <a:pPr>
              <a:lnSpc>
                <a:spcPct val="150000"/>
              </a:lnSpc>
            </a:pPr>
            <a:r>
              <a:rPr lang="es-CO" sz="2400" dirty="0">
                <a:solidFill>
                  <a:schemeClr val="tx1">
                    <a:lumMod val="75000"/>
                    <a:lumOff val="25000"/>
                  </a:schemeClr>
                </a:solidFill>
                <a:latin typeface="Arial" panose="020B0604020202020204" pitchFamily="34" charset="0"/>
                <a:cs typeface="Arial" panose="020B0604020202020204" pitchFamily="34" charset="0"/>
              </a:rPr>
              <a:t>Preguntas y respuestas</a:t>
            </a:r>
            <a:r>
              <a:rPr lang="es-CO" sz="2400" dirty="0">
                <a:latin typeface="Arial" panose="020B0604020202020204" pitchFamily="34" charset="0"/>
                <a:cs typeface="Arial" panose="020B0604020202020204" pitchFamily="34" charset="0"/>
              </a:rPr>
              <a:t> </a:t>
            </a:r>
          </a:p>
        </p:txBody>
      </p:sp>
      <p:sp>
        <p:nvSpPr>
          <p:cNvPr id="6" name="CuadroTexto 5">
            <a:extLst>
              <a:ext uri="{FF2B5EF4-FFF2-40B4-BE49-F238E27FC236}">
                <a16:creationId xmlns:a16="http://schemas.microsoft.com/office/drawing/2014/main" id="{9085E942-567A-2344-AE80-F0EABDD4689F}"/>
              </a:ext>
            </a:extLst>
          </p:cNvPr>
          <p:cNvSpPr txBox="1"/>
          <p:nvPr/>
        </p:nvSpPr>
        <p:spPr>
          <a:xfrm>
            <a:off x="1199113" y="1699831"/>
            <a:ext cx="2464591" cy="923330"/>
          </a:xfrm>
          <a:prstGeom prst="rect">
            <a:avLst/>
          </a:prstGeom>
          <a:noFill/>
        </p:spPr>
        <p:txBody>
          <a:bodyPr wrap="square" rtlCol="0">
            <a:spAutoFit/>
          </a:bodyPr>
          <a:lstStyle/>
          <a:p>
            <a:r>
              <a:rPr lang="es-CO" sz="5400" b="1" dirty="0">
                <a:solidFill>
                  <a:schemeClr val="accent1"/>
                </a:solidFill>
                <a:latin typeface="Cambria Math" panose="02040503050406030204" pitchFamily="18" charset="0"/>
                <a:ea typeface="Cambria Math" panose="02040503050406030204" pitchFamily="18" charset="0"/>
                <a:cs typeface="Arial" panose="020B0604020202020204" pitchFamily="34" charset="0"/>
              </a:rPr>
              <a:t>Agenda</a:t>
            </a:r>
          </a:p>
        </p:txBody>
      </p:sp>
      <p:pic>
        <p:nvPicPr>
          <p:cNvPr id="4" name="Imagen 3">
            <a:extLst>
              <a:ext uri="{FF2B5EF4-FFF2-40B4-BE49-F238E27FC236}">
                <a16:creationId xmlns:a16="http://schemas.microsoft.com/office/drawing/2014/main" id="{81748C49-48A2-44CC-BAC2-6AA3C8D066ED}"/>
              </a:ext>
            </a:extLst>
          </p:cNvPr>
          <p:cNvPicPr>
            <a:picLocks noChangeAspect="1"/>
          </p:cNvPicPr>
          <p:nvPr/>
        </p:nvPicPr>
        <p:blipFill>
          <a:blip r:embed="rId2"/>
          <a:stretch>
            <a:fillRect/>
          </a:stretch>
        </p:blipFill>
        <p:spPr>
          <a:xfrm>
            <a:off x="1980928" y="2886962"/>
            <a:ext cx="205029" cy="173485"/>
          </a:xfrm>
          <a:prstGeom prst="rect">
            <a:avLst/>
          </a:prstGeom>
        </p:spPr>
      </p:pic>
      <p:pic>
        <p:nvPicPr>
          <p:cNvPr id="7" name="Imagen 6">
            <a:extLst>
              <a:ext uri="{FF2B5EF4-FFF2-40B4-BE49-F238E27FC236}">
                <a16:creationId xmlns:a16="http://schemas.microsoft.com/office/drawing/2014/main" id="{11466090-A45B-4277-A4DE-DA6DDF3A6F80}"/>
              </a:ext>
            </a:extLst>
          </p:cNvPr>
          <p:cNvPicPr>
            <a:picLocks noChangeAspect="1"/>
          </p:cNvPicPr>
          <p:nvPr/>
        </p:nvPicPr>
        <p:blipFill>
          <a:blip r:embed="rId2"/>
          <a:stretch>
            <a:fillRect/>
          </a:stretch>
        </p:blipFill>
        <p:spPr>
          <a:xfrm>
            <a:off x="1961510" y="3429000"/>
            <a:ext cx="205029" cy="173485"/>
          </a:xfrm>
          <a:prstGeom prst="rect">
            <a:avLst/>
          </a:prstGeom>
        </p:spPr>
      </p:pic>
      <p:pic>
        <p:nvPicPr>
          <p:cNvPr id="8" name="Imagen 7">
            <a:extLst>
              <a:ext uri="{FF2B5EF4-FFF2-40B4-BE49-F238E27FC236}">
                <a16:creationId xmlns:a16="http://schemas.microsoft.com/office/drawing/2014/main" id="{A96064D2-1297-45B1-B1D5-8597E585681E}"/>
              </a:ext>
            </a:extLst>
          </p:cNvPr>
          <p:cNvPicPr>
            <a:picLocks noChangeAspect="1"/>
          </p:cNvPicPr>
          <p:nvPr/>
        </p:nvPicPr>
        <p:blipFill>
          <a:blip r:embed="rId2"/>
          <a:stretch>
            <a:fillRect/>
          </a:stretch>
        </p:blipFill>
        <p:spPr>
          <a:xfrm>
            <a:off x="1985894" y="3995675"/>
            <a:ext cx="205029" cy="173485"/>
          </a:xfrm>
          <a:prstGeom prst="rect">
            <a:avLst/>
          </a:prstGeom>
        </p:spPr>
      </p:pic>
      <p:pic>
        <p:nvPicPr>
          <p:cNvPr id="9" name="Imagen 8">
            <a:extLst>
              <a:ext uri="{FF2B5EF4-FFF2-40B4-BE49-F238E27FC236}">
                <a16:creationId xmlns:a16="http://schemas.microsoft.com/office/drawing/2014/main" id="{8A80B39F-F915-4F79-BBE0-7ECED66F2FF8}"/>
              </a:ext>
            </a:extLst>
          </p:cNvPr>
          <p:cNvPicPr>
            <a:picLocks noChangeAspect="1"/>
          </p:cNvPicPr>
          <p:nvPr/>
        </p:nvPicPr>
        <p:blipFill>
          <a:blip r:embed="rId2"/>
          <a:stretch>
            <a:fillRect/>
          </a:stretch>
        </p:blipFill>
        <p:spPr>
          <a:xfrm>
            <a:off x="1980927" y="4537713"/>
            <a:ext cx="205029" cy="173485"/>
          </a:xfrm>
          <a:prstGeom prst="rect">
            <a:avLst/>
          </a:prstGeom>
        </p:spPr>
      </p:pic>
      <p:pic>
        <p:nvPicPr>
          <p:cNvPr id="3" name="Imagen 2" descr="Texto&#10;&#10;Descripción generada automáticamente con confianza baja">
            <a:extLst>
              <a:ext uri="{FF2B5EF4-FFF2-40B4-BE49-F238E27FC236}">
                <a16:creationId xmlns:a16="http://schemas.microsoft.com/office/drawing/2014/main" id="{D035796E-C0B6-49BD-A4A5-E0B8E3ECFF2B}"/>
              </a:ext>
            </a:extLst>
          </p:cNvPr>
          <p:cNvPicPr>
            <a:picLocks noChangeAspect="1"/>
          </p:cNvPicPr>
          <p:nvPr/>
        </p:nvPicPr>
        <p:blipFill>
          <a:blip r:embed="rId3">
            <a:duotone>
              <a:prstClr val="black"/>
              <a:srgbClr val="E83566">
                <a:tint val="45000"/>
                <a:satMod val="400000"/>
              </a:srgbClr>
            </a:duotone>
            <a:alphaModFix amt="70000"/>
          </a:blip>
          <a:stretch>
            <a:fillRect/>
          </a:stretch>
        </p:blipFill>
        <p:spPr>
          <a:xfrm>
            <a:off x="6542003" y="3429000"/>
            <a:ext cx="3154100" cy="3154100"/>
          </a:xfrm>
          <a:prstGeom prst="rect">
            <a:avLst/>
          </a:prstGeom>
        </p:spPr>
      </p:pic>
    </p:spTree>
    <p:extLst>
      <p:ext uri="{BB962C8B-B14F-4D97-AF65-F5344CB8AC3E}">
        <p14:creationId xmlns:p14="http://schemas.microsoft.com/office/powerpoint/2010/main" val="3870672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Dibujo de una persona con un vestido de color negro&#10;&#10;Descripción generada automáticamente con confianza baja">
            <a:extLst>
              <a:ext uri="{FF2B5EF4-FFF2-40B4-BE49-F238E27FC236}">
                <a16:creationId xmlns:a16="http://schemas.microsoft.com/office/drawing/2014/main" id="{DF93DBAC-46E7-4BD2-90A8-C485BED4BC03}"/>
              </a:ext>
            </a:extLst>
          </p:cNvPr>
          <p:cNvPicPr>
            <a:picLocks noChangeAspect="1"/>
          </p:cNvPicPr>
          <p:nvPr/>
        </p:nvPicPr>
        <p:blipFill>
          <a:blip r:embed="rId2">
            <a:duotone>
              <a:prstClr val="black"/>
              <a:srgbClr val="E83566">
                <a:tint val="45000"/>
                <a:satMod val="400000"/>
              </a:srgbClr>
            </a:duotone>
            <a:alphaModFix/>
            <a:extLst>
              <a:ext uri="{BEBA8EAE-BF5A-486C-A8C5-ECC9F3942E4B}">
                <a14:imgProps xmlns:a14="http://schemas.microsoft.com/office/drawing/2010/main">
                  <a14:imgLayer r:embed="rId3">
                    <a14:imgEffect>
                      <a14:artisticFilmGrain/>
                    </a14:imgEffect>
                    <a14:imgEffect>
                      <a14:sharpenSoften amount="25000"/>
                    </a14:imgEffect>
                    <a14:imgEffect>
                      <a14:brightnessContrast bright="20000"/>
                    </a14:imgEffect>
                  </a14:imgLayer>
                </a14:imgProps>
              </a:ext>
            </a:extLst>
          </a:blip>
          <a:stretch>
            <a:fillRect/>
          </a:stretch>
        </p:blipFill>
        <p:spPr>
          <a:xfrm>
            <a:off x="6897511" y="-885030"/>
            <a:ext cx="5294489" cy="7743030"/>
          </a:xfrm>
          <a:prstGeom prst="rect">
            <a:avLst/>
          </a:prstGeom>
        </p:spPr>
      </p:pic>
      <p:sp>
        <p:nvSpPr>
          <p:cNvPr id="3" name="CuadroTexto 2">
            <a:extLst>
              <a:ext uri="{FF2B5EF4-FFF2-40B4-BE49-F238E27FC236}">
                <a16:creationId xmlns:a16="http://schemas.microsoft.com/office/drawing/2014/main" id="{EB1C107E-8BC8-C84A-9BC7-C601F2221EE6}"/>
              </a:ext>
            </a:extLst>
          </p:cNvPr>
          <p:cNvSpPr txBox="1"/>
          <p:nvPr/>
        </p:nvSpPr>
        <p:spPr>
          <a:xfrm>
            <a:off x="4462244" y="4397680"/>
            <a:ext cx="4185687" cy="2215991"/>
          </a:xfrm>
          <a:prstGeom prst="rect">
            <a:avLst/>
          </a:prstGeom>
          <a:noFill/>
        </p:spPr>
        <p:txBody>
          <a:bodyPr wrap="square" rtlCol="0">
            <a:spAutoFit/>
          </a:bodyPr>
          <a:lstStyle/>
          <a:p>
            <a:r>
              <a:rPr lang="es-CO" sz="13800" b="1" dirty="0">
                <a:ln w="19050">
                  <a:solidFill>
                    <a:srgbClr val="5C739C"/>
                  </a:solidFill>
                </a:ln>
                <a:noFill/>
                <a:latin typeface="Arial" panose="020B0604020202020204" pitchFamily="34" charset="0"/>
                <a:cs typeface="Arial" panose="020B0604020202020204" pitchFamily="34" charset="0"/>
              </a:rPr>
              <a:t>Ada</a:t>
            </a:r>
          </a:p>
        </p:txBody>
      </p:sp>
      <p:sp>
        <p:nvSpPr>
          <p:cNvPr id="7" name="CuadroTexto 6">
            <a:extLst>
              <a:ext uri="{FF2B5EF4-FFF2-40B4-BE49-F238E27FC236}">
                <a16:creationId xmlns:a16="http://schemas.microsoft.com/office/drawing/2014/main" id="{B2367B84-DACA-4AAD-BF0D-6D0E120CC8F5}"/>
              </a:ext>
            </a:extLst>
          </p:cNvPr>
          <p:cNvSpPr txBox="1"/>
          <p:nvPr/>
        </p:nvSpPr>
        <p:spPr>
          <a:xfrm>
            <a:off x="4475528" y="6239636"/>
            <a:ext cx="3842623" cy="461665"/>
          </a:xfrm>
          <a:prstGeom prst="rect">
            <a:avLst/>
          </a:prstGeom>
          <a:noFill/>
        </p:spPr>
        <p:txBody>
          <a:bodyPr wrap="square">
            <a:spAutoFit/>
          </a:bodyPr>
          <a:lstStyle/>
          <a:p>
            <a:r>
              <a:rPr lang="es-CO" sz="2400" b="1" dirty="0">
                <a:solidFill>
                  <a:srgbClr val="E83566"/>
                </a:solidFill>
                <a:latin typeface="Arial" panose="020B0604020202020204" pitchFamily="34" charset="0"/>
                <a:cs typeface="Arial" panose="020B0604020202020204" pitchFamily="34" charset="0"/>
              </a:rPr>
              <a:t>Condesa de Lovelace</a:t>
            </a:r>
            <a:endParaRPr lang="es-CO" sz="2400" dirty="0">
              <a:solidFill>
                <a:srgbClr val="E83566"/>
              </a:solidFill>
            </a:endParaRPr>
          </a:p>
        </p:txBody>
      </p:sp>
      <p:sp>
        <p:nvSpPr>
          <p:cNvPr id="8" name="Rectángulo 7">
            <a:extLst>
              <a:ext uri="{FF2B5EF4-FFF2-40B4-BE49-F238E27FC236}">
                <a16:creationId xmlns:a16="http://schemas.microsoft.com/office/drawing/2014/main" id="{C1A5EFD5-6DE0-402B-8F17-993DAE5EA23A}"/>
              </a:ext>
            </a:extLst>
          </p:cNvPr>
          <p:cNvSpPr/>
          <p:nvPr/>
        </p:nvSpPr>
        <p:spPr>
          <a:xfrm rot="16200000">
            <a:off x="10281616" y="942264"/>
            <a:ext cx="2715181" cy="1200329"/>
          </a:xfrm>
          <a:prstGeom prst="rect">
            <a:avLst/>
          </a:prstGeom>
          <a:noFill/>
          <a:ln>
            <a:noFill/>
          </a:ln>
        </p:spPr>
        <p:txBody>
          <a:bodyPr wrap="square" lIns="91440" tIns="45720" rIns="91440" bIns="45720">
            <a:spAutoFit/>
          </a:bodyPr>
          <a:lstStyle/>
          <a:p>
            <a:pPr algn="ctr"/>
            <a:r>
              <a:rPr lang="es-ES" sz="7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1843</a:t>
            </a:r>
            <a:endParaRPr lang="es-ES" sz="72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9" name="CuadroTexto 8">
            <a:extLst>
              <a:ext uri="{FF2B5EF4-FFF2-40B4-BE49-F238E27FC236}">
                <a16:creationId xmlns:a16="http://schemas.microsoft.com/office/drawing/2014/main" id="{0D7BC968-04FF-46E0-98A0-F8C9BD9ABB2C}"/>
              </a:ext>
            </a:extLst>
          </p:cNvPr>
          <p:cNvSpPr txBox="1"/>
          <p:nvPr/>
        </p:nvSpPr>
        <p:spPr>
          <a:xfrm>
            <a:off x="654756" y="2948396"/>
            <a:ext cx="6874933" cy="400110"/>
          </a:xfrm>
          <a:prstGeom prst="rect">
            <a:avLst/>
          </a:prstGeom>
          <a:noFill/>
        </p:spPr>
        <p:txBody>
          <a:bodyPr wrap="square" rtlCol="0">
            <a:spAutoFit/>
          </a:bodyPr>
          <a:lstStyle/>
          <a:p>
            <a:r>
              <a:rPr lang="es-ES" sz="2000" b="1" dirty="0">
                <a:solidFill>
                  <a:schemeClr val="tx1">
                    <a:lumMod val="75000"/>
                    <a:lumOff val="25000"/>
                  </a:schemeClr>
                </a:solidFill>
                <a:latin typeface="Cambria Math" panose="02040503050406030204" pitchFamily="18" charset="0"/>
                <a:ea typeface="Cambria Math" panose="02040503050406030204" pitchFamily="18" charset="0"/>
              </a:rPr>
              <a:t>Ciencia poética </a:t>
            </a:r>
            <a:r>
              <a:rPr lang="en-US" sz="2000" dirty="0">
                <a:solidFill>
                  <a:schemeClr val="tx1">
                    <a:lumMod val="75000"/>
                    <a:lumOff val="25000"/>
                  </a:schemeClr>
                </a:solidFill>
                <a:latin typeface="Cambria Math" panose="02040503050406030204" pitchFamily="18" charset="0"/>
                <a:ea typeface="Cambria Math" panose="02040503050406030204" pitchFamily="18" charset="0"/>
              </a:rPr>
              <a:t>= </a:t>
            </a:r>
            <a:r>
              <a:rPr lang="es-CO" sz="2000" dirty="0">
                <a:solidFill>
                  <a:schemeClr val="tx1">
                    <a:lumMod val="75000"/>
                    <a:lumOff val="25000"/>
                  </a:schemeClr>
                </a:solidFill>
                <a:latin typeface="Cambria Math" panose="02040503050406030204" pitchFamily="18" charset="0"/>
                <a:ea typeface="Cambria Math" panose="02040503050406030204" pitchFamily="18" charset="0"/>
              </a:rPr>
              <a:t>Espíritu</a:t>
            </a:r>
            <a:r>
              <a:rPr lang="es-ES" sz="2000" dirty="0">
                <a:solidFill>
                  <a:schemeClr val="tx1">
                    <a:lumMod val="75000"/>
                    <a:lumOff val="25000"/>
                  </a:schemeClr>
                </a:solidFill>
                <a:latin typeface="Cambria Math" panose="02040503050406030204" pitchFamily="18" charset="0"/>
                <a:ea typeface="Cambria Math" panose="02040503050406030204" pitchFamily="18" charset="0"/>
              </a:rPr>
              <a:t> romántico </a:t>
            </a:r>
            <a:r>
              <a:rPr lang="en-US" sz="2000" dirty="0">
                <a:solidFill>
                  <a:schemeClr val="tx1">
                    <a:lumMod val="75000"/>
                    <a:lumOff val="25000"/>
                  </a:schemeClr>
                </a:solidFill>
                <a:latin typeface="Cambria Math" panose="02040503050406030204" pitchFamily="18" charset="0"/>
                <a:ea typeface="Cambria Math" panose="02040503050406030204" pitchFamily="18" charset="0"/>
              </a:rPr>
              <a:t>+ </a:t>
            </a:r>
            <a:r>
              <a:rPr lang="es-CO" sz="2000" dirty="0">
                <a:solidFill>
                  <a:schemeClr val="tx1">
                    <a:lumMod val="75000"/>
                    <a:lumOff val="25000"/>
                  </a:schemeClr>
                </a:solidFill>
                <a:latin typeface="Cambria Math" panose="02040503050406030204" pitchFamily="18" charset="0"/>
                <a:ea typeface="Cambria Math" panose="02040503050406030204" pitchFamily="18" charset="0"/>
              </a:rPr>
              <a:t>clases</a:t>
            </a:r>
            <a:r>
              <a:rPr lang="en-US" sz="2000" dirty="0">
                <a:solidFill>
                  <a:schemeClr val="tx1">
                    <a:lumMod val="75000"/>
                    <a:lumOff val="25000"/>
                  </a:schemeClr>
                </a:solidFill>
                <a:latin typeface="Cambria Math" panose="02040503050406030204" pitchFamily="18" charset="0"/>
                <a:ea typeface="Cambria Math" panose="02040503050406030204" pitchFamily="18" charset="0"/>
              </a:rPr>
              <a:t> de </a:t>
            </a:r>
            <a:r>
              <a:rPr lang="es-CO" sz="2000" dirty="0">
                <a:solidFill>
                  <a:schemeClr val="tx1">
                    <a:lumMod val="75000"/>
                    <a:lumOff val="25000"/>
                  </a:schemeClr>
                </a:solidFill>
                <a:latin typeface="Cambria Math" panose="02040503050406030204" pitchFamily="18" charset="0"/>
                <a:ea typeface="Cambria Math" panose="02040503050406030204" pitchFamily="18" charset="0"/>
              </a:rPr>
              <a:t>matemáticas</a:t>
            </a:r>
          </a:p>
        </p:txBody>
      </p:sp>
      <p:pic>
        <p:nvPicPr>
          <p:cNvPr id="11" name="Imagen 10" descr="Un dibujo de una persona&#10;&#10;Descripción generada automáticamente con confianza baja">
            <a:extLst>
              <a:ext uri="{FF2B5EF4-FFF2-40B4-BE49-F238E27FC236}">
                <a16:creationId xmlns:a16="http://schemas.microsoft.com/office/drawing/2014/main" id="{2EE4C421-E450-4C35-93D4-82929A01622F}"/>
              </a:ext>
            </a:extLst>
          </p:cNvPr>
          <p:cNvPicPr>
            <a:picLocks noChangeAspect="1"/>
          </p:cNvPicPr>
          <p:nvPr/>
        </p:nvPicPr>
        <p:blipFill rotWithShape="1">
          <a:blip r:embed="rId4">
            <a:duotone>
              <a:prstClr val="black"/>
              <a:srgbClr val="5C739C">
                <a:tint val="45000"/>
                <a:satMod val="400000"/>
              </a:srgbClr>
            </a:duotone>
            <a:alphaModFix amt="50000"/>
            <a:extLst>
              <a:ext uri="{BEBA8EAE-BF5A-486C-A8C5-ECC9F3942E4B}">
                <a14:imgProps xmlns:a14="http://schemas.microsoft.com/office/drawing/2010/main">
                  <a14:imgLayer r:embed="rId5">
                    <a14:imgEffect>
                      <a14:artisticFilmGrain/>
                    </a14:imgEffect>
                    <a14:imgEffect>
                      <a14:brightnessContrast bright="-40000"/>
                    </a14:imgEffect>
                  </a14:imgLayer>
                </a14:imgProps>
              </a:ext>
            </a:extLst>
          </a:blip>
          <a:srcRect t="-13293" b="13293"/>
          <a:stretch/>
        </p:blipFill>
        <p:spPr>
          <a:xfrm rot="5400000" flipH="1">
            <a:off x="186577" y="4882329"/>
            <a:ext cx="1806223" cy="2179377"/>
          </a:xfrm>
          <a:prstGeom prst="rect">
            <a:avLst/>
          </a:prstGeom>
        </p:spPr>
      </p:pic>
      <p:sp>
        <p:nvSpPr>
          <p:cNvPr id="12" name="CuadroTexto 11">
            <a:extLst>
              <a:ext uri="{FF2B5EF4-FFF2-40B4-BE49-F238E27FC236}">
                <a16:creationId xmlns:a16="http://schemas.microsoft.com/office/drawing/2014/main" id="{E2F23F28-A987-41AC-998D-0EA27D6DD73A}"/>
              </a:ext>
            </a:extLst>
          </p:cNvPr>
          <p:cNvSpPr txBox="1"/>
          <p:nvPr/>
        </p:nvSpPr>
        <p:spPr>
          <a:xfrm>
            <a:off x="1215155" y="6380073"/>
            <a:ext cx="1397819" cy="369332"/>
          </a:xfrm>
          <a:prstGeom prst="rect">
            <a:avLst/>
          </a:prstGeom>
          <a:noFill/>
        </p:spPr>
        <p:txBody>
          <a:bodyPr wrap="none" rtlCol="0">
            <a:spAutoFit/>
          </a:bodyPr>
          <a:lstStyle/>
          <a:p>
            <a:r>
              <a:rPr lang="es-ES" dirty="0">
                <a:solidFill>
                  <a:schemeClr val="accent1">
                    <a:lumMod val="40000"/>
                    <a:lumOff val="60000"/>
                  </a:schemeClr>
                </a:solidFill>
              </a:rPr>
              <a:t>Mary Shelley</a:t>
            </a:r>
            <a:endParaRPr lang="es-CO" dirty="0">
              <a:solidFill>
                <a:schemeClr val="accent1">
                  <a:lumMod val="40000"/>
                  <a:lumOff val="60000"/>
                </a:schemeClr>
              </a:solidFill>
            </a:endParaRPr>
          </a:p>
        </p:txBody>
      </p:sp>
      <p:sp>
        <p:nvSpPr>
          <p:cNvPr id="14" name="CuadroTexto 13">
            <a:extLst>
              <a:ext uri="{FF2B5EF4-FFF2-40B4-BE49-F238E27FC236}">
                <a16:creationId xmlns:a16="http://schemas.microsoft.com/office/drawing/2014/main" id="{162A0AA7-C243-481B-9A4D-9FE17EC841B7}"/>
              </a:ext>
            </a:extLst>
          </p:cNvPr>
          <p:cNvSpPr txBox="1"/>
          <p:nvPr/>
        </p:nvSpPr>
        <p:spPr>
          <a:xfrm rot="16200000">
            <a:off x="935001" y="4878508"/>
            <a:ext cx="929640" cy="369332"/>
          </a:xfrm>
          <a:prstGeom prst="rect">
            <a:avLst/>
          </a:prstGeom>
          <a:noFill/>
        </p:spPr>
        <p:txBody>
          <a:bodyPr wrap="square">
            <a:spAutoFit/>
          </a:bodyPr>
          <a:lstStyle/>
          <a:p>
            <a:r>
              <a:rPr lang="es-ES" sz="1800" dirty="0">
                <a:solidFill>
                  <a:schemeClr val="tx1">
                    <a:lumMod val="75000"/>
                    <a:lumOff val="25000"/>
                  </a:schemeClr>
                </a:solidFill>
                <a:latin typeface="Cambria Math" panose="02040503050406030204" pitchFamily="18" charset="0"/>
                <a:ea typeface="Cambria Math" panose="02040503050406030204" pitchFamily="18" charset="0"/>
              </a:rPr>
              <a:t>Ludita</a:t>
            </a:r>
            <a:endParaRPr lang="es-CO" dirty="0"/>
          </a:p>
        </p:txBody>
      </p:sp>
      <p:sp>
        <p:nvSpPr>
          <p:cNvPr id="16" name="CuadroTexto 15">
            <a:extLst>
              <a:ext uri="{FF2B5EF4-FFF2-40B4-BE49-F238E27FC236}">
                <a16:creationId xmlns:a16="http://schemas.microsoft.com/office/drawing/2014/main" id="{94451CB9-F5BD-4B9C-B27B-04CF305AFCF6}"/>
              </a:ext>
            </a:extLst>
          </p:cNvPr>
          <p:cNvSpPr txBox="1"/>
          <p:nvPr/>
        </p:nvSpPr>
        <p:spPr>
          <a:xfrm>
            <a:off x="3770126" y="608926"/>
            <a:ext cx="4741696" cy="1477328"/>
          </a:xfrm>
          <a:prstGeom prst="rect">
            <a:avLst/>
          </a:prstGeom>
          <a:noFill/>
        </p:spPr>
        <p:txBody>
          <a:bodyPr wrap="square">
            <a:spAutoFit/>
          </a:bodyPr>
          <a:lstStyle/>
          <a:p>
            <a:r>
              <a:rPr lang="en-US" dirty="0">
                <a:solidFill>
                  <a:schemeClr val="bg2">
                    <a:lumMod val="75000"/>
                  </a:schemeClr>
                </a:solidFill>
                <a:latin typeface="Cambria Math" panose="02040503050406030204" pitchFamily="18" charset="0"/>
                <a:ea typeface="Cambria Math" panose="02040503050406030204" pitchFamily="18" charset="0"/>
              </a:rPr>
              <a:t>Tengo que </a:t>
            </a:r>
            <a:r>
              <a:rPr lang="es-CO" dirty="0">
                <a:solidFill>
                  <a:schemeClr val="bg2">
                    <a:lumMod val="75000"/>
                  </a:schemeClr>
                </a:solidFill>
                <a:latin typeface="Cambria Math" panose="02040503050406030204" pitchFamily="18" charset="0"/>
                <a:ea typeface="Cambria Math" panose="02040503050406030204" pitchFamily="18" charset="0"/>
              </a:rPr>
              <a:t>dejar</a:t>
            </a:r>
            <a:r>
              <a:rPr lang="en-US" dirty="0">
                <a:solidFill>
                  <a:schemeClr val="bg2">
                    <a:lumMod val="75000"/>
                  </a:schemeClr>
                </a:solidFill>
                <a:latin typeface="Cambria Math" panose="02040503050406030204" pitchFamily="18" charset="0"/>
                <a:ea typeface="Cambria Math" panose="02040503050406030204" pitchFamily="18" charset="0"/>
              </a:rPr>
              <a:t> de </a:t>
            </a:r>
            <a:r>
              <a:rPr lang="es-CO" dirty="0">
                <a:solidFill>
                  <a:schemeClr val="bg2">
                    <a:lumMod val="75000"/>
                  </a:schemeClr>
                </a:solidFill>
                <a:latin typeface="Cambria Math" panose="02040503050406030204" pitchFamily="18" charset="0"/>
                <a:ea typeface="Cambria Math" panose="02040503050406030204" pitchFamily="18" charset="0"/>
              </a:rPr>
              <a:t>vivir</a:t>
            </a:r>
            <a:r>
              <a:rPr lang="en-US" dirty="0">
                <a:solidFill>
                  <a:schemeClr val="bg2">
                    <a:lumMod val="75000"/>
                  </a:schemeClr>
                </a:solidFill>
                <a:latin typeface="Cambria Math" panose="02040503050406030204" pitchFamily="18" charset="0"/>
                <a:ea typeface="Cambria Math" panose="02040503050406030204" pitchFamily="18" charset="0"/>
              </a:rPr>
              <a:t> para </a:t>
            </a:r>
            <a:r>
              <a:rPr lang="es-CO" dirty="0">
                <a:solidFill>
                  <a:schemeClr val="bg2">
                    <a:lumMod val="75000"/>
                  </a:schemeClr>
                </a:solidFill>
                <a:latin typeface="Cambria Math" panose="02040503050406030204" pitchFamily="18" charset="0"/>
                <a:ea typeface="Cambria Math" panose="02040503050406030204" pitchFamily="18" charset="0"/>
              </a:rPr>
              <a:t>el</a:t>
            </a:r>
            <a:r>
              <a:rPr lang="en-US" dirty="0">
                <a:solidFill>
                  <a:schemeClr val="bg2">
                    <a:lumMod val="75000"/>
                  </a:schemeClr>
                </a:solidFill>
                <a:latin typeface="Cambria Math" panose="02040503050406030204" pitchFamily="18" charset="0"/>
                <a:ea typeface="Cambria Math" panose="02040503050406030204" pitchFamily="18" charset="0"/>
              </a:rPr>
              <a:t> placer o la </a:t>
            </a:r>
            <a:r>
              <a:rPr lang="es-CO" dirty="0">
                <a:solidFill>
                  <a:schemeClr val="bg2">
                    <a:lumMod val="75000"/>
                  </a:schemeClr>
                </a:solidFill>
                <a:latin typeface="Cambria Math" panose="02040503050406030204" pitchFamily="18" charset="0"/>
                <a:ea typeface="Cambria Math" panose="02040503050406030204" pitchFamily="18" charset="0"/>
              </a:rPr>
              <a:t>autosatisfacción</a:t>
            </a:r>
            <a:r>
              <a:rPr lang="es-ES" dirty="0">
                <a:solidFill>
                  <a:schemeClr val="bg2">
                    <a:lumMod val="75000"/>
                  </a:schemeClr>
                </a:solidFill>
                <a:latin typeface="Cambria Math" panose="02040503050406030204" pitchFamily="18" charset="0"/>
                <a:ea typeface="Cambria Math" panose="02040503050406030204" pitchFamily="18" charset="0"/>
              </a:rPr>
              <a:t>. Pienso que en este momento nada, salvo una dedicación profunda e intensa a los temas</a:t>
            </a:r>
            <a:r>
              <a:rPr lang="es-CO" dirty="0">
                <a:solidFill>
                  <a:schemeClr val="bg2">
                    <a:lumMod val="75000"/>
                  </a:schemeClr>
                </a:solidFill>
                <a:latin typeface="Cambria Math" panose="02040503050406030204" pitchFamily="18" charset="0"/>
                <a:ea typeface="Cambria Math" panose="02040503050406030204" pitchFamily="18" charset="0"/>
              </a:rPr>
              <a:t> de naturaleza científica, parece impedir que mi imaginación se desboque</a:t>
            </a:r>
            <a:endParaRPr lang="es-ES" dirty="0">
              <a:solidFill>
                <a:schemeClr val="bg2">
                  <a:lumMod val="75000"/>
                </a:schemeClr>
              </a:solidFill>
              <a:latin typeface="Cambria Math" panose="02040503050406030204" pitchFamily="18" charset="0"/>
              <a:ea typeface="Cambria Math" panose="02040503050406030204" pitchFamily="18" charset="0"/>
            </a:endParaRPr>
          </a:p>
        </p:txBody>
      </p:sp>
      <p:sp>
        <p:nvSpPr>
          <p:cNvPr id="18" name="CuadroTexto 17">
            <a:extLst>
              <a:ext uri="{FF2B5EF4-FFF2-40B4-BE49-F238E27FC236}">
                <a16:creationId xmlns:a16="http://schemas.microsoft.com/office/drawing/2014/main" id="{DE282F68-0491-4F42-8DAA-6543629CC38B}"/>
              </a:ext>
            </a:extLst>
          </p:cNvPr>
          <p:cNvSpPr txBox="1"/>
          <p:nvPr/>
        </p:nvSpPr>
        <p:spPr>
          <a:xfrm>
            <a:off x="4475528" y="3979746"/>
            <a:ext cx="3513485" cy="646331"/>
          </a:xfrm>
          <a:prstGeom prst="rect">
            <a:avLst/>
          </a:prstGeom>
          <a:noFill/>
        </p:spPr>
        <p:txBody>
          <a:bodyPr wrap="square">
            <a:spAutoFit/>
          </a:bodyPr>
          <a:lstStyle/>
          <a:p>
            <a:r>
              <a:rPr lang="es-ES" sz="1800" dirty="0">
                <a:solidFill>
                  <a:schemeClr val="tx1">
                    <a:lumMod val="75000"/>
                    <a:lumOff val="25000"/>
                  </a:schemeClr>
                </a:solidFill>
                <a:latin typeface="Cambria Math" panose="02040503050406030204" pitchFamily="18" charset="0"/>
                <a:ea typeface="Cambria Math" panose="02040503050406030204" pitchFamily="18" charset="0"/>
              </a:rPr>
              <a:t>Publica sus </a:t>
            </a:r>
            <a:r>
              <a:rPr lang="en-US" sz="1800" dirty="0">
                <a:solidFill>
                  <a:schemeClr val="tx1">
                    <a:lumMod val="75000"/>
                    <a:lumOff val="25000"/>
                  </a:schemeClr>
                </a:solidFill>
                <a:latin typeface="Cambria Math" panose="02040503050406030204" pitchFamily="18" charset="0"/>
                <a:ea typeface="Cambria Math" panose="02040503050406030204" pitchFamily="18" charset="0"/>
              </a:rPr>
              <a:t>“</a:t>
            </a:r>
            <a:r>
              <a:rPr lang="es-CO" sz="1800" dirty="0">
                <a:solidFill>
                  <a:schemeClr val="tx1">
                    <a:lumMod val="75000"/>
                    <a:lumOff val="25000"/>
                  </a:schemeClr>
                </a:solidFill>
                <a:latin typeface="Cambria Math" panose="02040503050406030204" pitchFamily="18" charset="0"/>
                <a:ea typeface="Cambria Math" panose="02040503050406030204" pitchFamily="18" charset="0"/>
              </a:rPr>
              <a:t>Notas</a:t>
            </a:r>
            <a:r>
              <a:rPr lang="en-US" sz="1800" dirty="0">
                <a:solidFill>
                  <a:schemeClr val="tx1">
                    <a:lumMod val="75000"/>
                    <a:lumOff val="25000"/>
                  </a:schemeClr>
                </a:solidFill>
                <a:latin typeface="Cambria Math" panose="02040503050406030204" pitchFamily="18" charset="0"/>
                <a:ea typeface="Cambria Math" panose="02040503050406030204" pitchFamily="18" charset="0"/>
              </a:rPr>
              <a:t>” </a:t>
            </a:r>
            <a:r>
              <a:rPr lang="es-CO" sz="1800" dirty="0">
                <a:solidFill>
                  <a:schemeClr val="tx1">
                    <a:lumMod val="75000"/>
                    <a:lumOff val="25000"/>
                  </a:schemeClr>
                </a:solidFill>
                <a:latin typeface="Cambria Math" panose="02040503050406030204" pitchFamily="18" charset="0"/>
                <a:ea typeface="Cambria Math" panose="02040503050406030204" pitchFamily="18" charset="0"/>
              </a:rPr>
              <a:t>sobre</a:t>
            </a:r>
            <a:r>
              <a:rPr lang="en-US" sz="1800" dirty="0">
                <a:solidFill>
                  <a:schemeClr val="tx1">
                    <a:lumMod val="75000"/>
                    <a:lumOff val="25000"/>
                  </a:schemeClr>
                </a:solidFill>
                <a:latin typeface="Cambria Math" panose="02040503050406030204" pitchFamily="18" charset="0"/>
                <a:ea typeface="Cambria Math" panose="02040503050406030204" pitchFamily="18" charset="0"/>
              </a:rPr>
              <a:t> la </a:t>
            </a:r>
            <a:r>
              <a:rPr lang="es-ES" sz="1800" dirty="0">
                <a:solidFill>
                  <a:schemeClr val="tx1">
                    <a:lumMod val="75000"/>
                    <a:lumOff val="25000"/>
                  </a:schemeClr>
                </a:solidFill>
                <a:latin typeface="Cambria Math" panose="02040503050406030204" pitchFamily="18" charset="0"/>
                <a:ea typeface="Cambria Math" panose="02040503050406030204" pitchFamily="18" charset="0"/>
              </a:rPr>
              <a:t>máquina Analítica de Babbage</a:t>
            </a:r>
            <a:endParaRPr lang="es-CO" sz="1800" dirty="0">
              <a:solidFill>
                <a:schemeClr val="tx1">
                  <a:lumMod val="75000"/>
                  <a:lumOff val="25000"/>
                </a:schemeClr>
              </a:solidFill>
              <a:latin typeface="Cambria Math" panose="02040503050406030204" pitchFamily="18" charset="0"/>
              <a:ea typeface="Cambria Math" panose="02040503050406030204" pitchFamily="18" charset="0"/>
            </a:endParaRPr>
          </a:p>
        </p:txBody>
      </p:sp>
      <p:pic>
        <p:nvPicPr>
          <p:cNvPr id="19" name="Imagen 18">
            <a:extLst>
              <a:ext uri="{FF2B5EF4-FFF2-40B4-BE49-F238E27FC236}">
                <a16:creationId xmlns:a16="http://schemas.microsoft.com/office/drawing/2014/main" id="{D137570A-E0C6-4ADB-BEC0-384E8C123FFB}"/>
              </a:ext>
            </a:extLst>
          </p:cNvPr>
          <p:cNvPicPr>
            <a:picLocks noChangeAspect="1"/>
          </p:cNvPicPr>
          <p:nvPr/>
        </p:nvPicPr>
        <p:blipFill>
          <a:blip r:embed="rId6"/>
          <a:stretch>
            <a:fillRect/>
          </a:stretch>
        </p:blipFill>
        <p:spPr>
          <a:xfrm>
            <a:off x="449727" y="3079237"/>
            <a:ext cx="205029" cy="173485"/>
          </a:xfrm>
          <a:prstGeom prst="rect">
            <a:avLst/>
          </a:prstGeom>
        </p:spPr>
      </p:pic>
      <p:pic>
        <p:nvPicPr>
          <p:cNvPr id="20" name="Imagen 19">
            <a:extLst>
              <a:ext uri="{FF2B5EF4-FFF2-40B4-BE49-F238E27FC236}">
                <a16:creationId xmlns:a16="http://schemas.microsoft.com/office/drawing/2014/main" id="{0633A5D9-F530-42EA-9762-A28F003B6898}"/>
              </a:ext>
            </a:extLst>
          </p:cNvPr>
          <p:cNvPicPr>
            <a:picLocks noChangeAspect="1"/>
          </p:cNvPicPr>
          <p:nvPr/>
        </p:nvPicPr>
        <p:blipFill>
          <a:blip r:embed="rId7"/>
          <a:stretch>
            <a:fillRect/>
          </a:stretch>
        </p:blipFill>
        <p:spPr>
          <a:xfrm rot="16200000">
            <a:off x="4017452" y="4264127"/>
            <a:ext cx="571500" cy="152400"/>
          </a:xfrm>
          <a:prstGeom prst="rect">
            <a:avLst/>
          </a:prstGeom>
        </p:spPr>
      </p:pic>
    </p:spTree>
    <p:extLst>
      <p:ext uri="{BB962C8B-B14F-4D97-AF65-F5344CB8AC3E}">
        <p14:creationId xmlns:p14="http://schemas.microsoft.com/office/powerpoint/2010/main" val="2513493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B10ED75-47F3-3047-9E3C-3A57DE50F599}"/>
              </a:ext>
            </a:extLst>
          </p:cNvPr>
          <p:cNvSpPr txBox="1"/>
          <p:nvPr/>
        </p:nvSpPr>
        <p:spPr>
          <a:xfrm>
            <a:off x="1779072" y="1491662"/>
            <a:ext cx="1923593"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Mary Shelley</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2"/>
          <a:stretch>
            <a:fillRect/>
          </a:stretch>
        </p:blipFill>
        <p:spPr>
          <a:xfrm>
            <a:off x="1558182" y="1620362"/>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3"/>
          <a:stretch>
            <a:fillRect/>
          </a:stretch>
        </p:blipFill>
        <p:spPr>
          <a:xfrm>
            <a:off x="3073098" y="5592580"/>
            <a:ext cx="571500" cy="152400"/>
          </a:xfrm>
          <a:prstGeom prst="rect">
            <a:avLst/>
          </a:prstGeom>
        </p:spPr>
      </p:pic>
      <p:pic>
        <p:nvPicPr>
          <p:cNvPr id="7" name="Imagen 6" descr="Imagen que contiene interior, viendo, verde, cara&#10;&#10;Descripción generada automáticamente">
            <a:extLst>
              <a:ext uri="{FF2B5EF4-FFF2-40B4-BE49-F238E27FC236}">
                <a16:creationId xmlns:a16="http://schemas.microsoft.com/office/drawing/2014/main" id="{F3724725-049B-445D-821D-7F77CAC12CF0}"/>
              </a:ext>
            </a:extLst>
          </p:cNvPr>
          <p:cNvPicPr>
            <a:picLocks noChangeAspect="1"/>
          </p:cNvPicPr>
          <p:nvPr/>
        </p:nvPicPr>
        <p:blipFill>
          <a:blip r:embed="rId4">
            <a:duotone>
              <a:prstClr val="black"/>
              <a:srgbClr val="5C739C">
                <a:tint val="45000"/>
                <a:satMod val="400000"/>
              </a:srgbClr>
            </a:duotone>
            <a:extLst>
              <a:ext uri="{BEBA8EAE-BF5A-486C-A8C5-ECC9F3942E4B}">
                <a14:imgProps xmlns:a14="http://schemas.microsoft.com/office/drawing/2010/main">
                  <a14:imgLayer r:embed="rId5">
                    <a14:imgEffect>
                      <a14:artisticFilmGrain/>
                    </a14:imgEffect>
                  </a14:imgLayer>
                </a14:imgProps>
              </a:ext>
            </a:extLst>
          </a:blip>
          <a:stretch>
            <a:fillRect/>
          </a:stretch>
        </p:blipFill>
        <p:spPr>
          <a:xfrm rot="10800000" flipH="1">
            <a:off x="8656461" y="0"/>
            <a:ext cx="3535539" cy="3535539"/>
          </a:xfrm>
          <a:prstGeom prst="rect">
            <a:avLst/>
          </a:prstGeom>
        </p:spPr>
      </p:pic>
      <p:pic>
        <p:nvPicPr>
          <p:cNvPr id="9" name="Imagen 8" descr="Un dibujo de una persona&#10;&#10;Descripción generada automáticamente con confianza baja">
            <a:extLst>
              <a:ext uri="{FF2B5EF4-FFF2-40B4-BE49-F238E27FC236}">
                <a16:creationId xmlns:a16="http://schemas.microsoft.com/office/drawing/2014/main" id="{81FC356E-EE58-4E67-92FC-EE886F737051}"/>
              </a:ext>
            </a:extLst>
          </p:cNvPr>
          <p:cNvPicPr>
            <a:picLocks noChangeAspect="1"/>
          </p:cNvPicPr>
          <p:nvPr/>
        </p:nvPicPr>
        <p:blipFill rotWithShape="1">
          <a:blip r:embed="rId6">
            <a:duotone>
              <a:prstClr val="black"/>
              <a:srgbClr val="5C739C">
                <a:tint val="45000"/>
                <a:satMod val="400000"/>
              </a:srgbClr>
            </a:duotone>
            <a:extLst>
              <a:ext uri="{BEBA8EAE-BF5A-486C-A8C5-ECC9F3942E4B}">
                <a14:imgProps xmlns:a14="http://schemas.microsoft.com/office/drawing/2010/main">
                  <a14:imgLayer r:embed="rId7">
                    <a14:imgEffect>
                      <a14:artisticFilmGrain/>
                    </a14:imgEffect>
                  </a14:imgLayer>
                </a14:imgProps>
              </a:ext>
            </a:extLst>
          </a:blip>
          <a:srcRect l="11324"/>
          <a:stretch/>
        </p:blipFill>
        <p:spPr>
          <a:xfrm>
            <a:off x="0" y="3657600"/>
            <a:ext cx="2419918" cy="3202529"/>
          </a:xfrm>
          <a:prstGeom prst="rect">
            <a:avLst/>
          </a:prstGeom>
        </p:spPr>
      </p:pic>
      <p:sp>
        <p:nvSpPr>
          <p:cNvPr id="10" name="CuadroTexto 9">
            <a:extLst>
              <a:ext uri="{FF2B5EF4-FFF2-40B4-BE49-F238E27FC236}">
                <a16:creationId xmlns:a16="http://schemas.microsoft.com/office/drawing/2014/main" id="{2A6A49D4-7976-4708-982E-5CA8AD6A9CEF}"/>
              </a:ext>
            </a:extLst>
          </p:cNvPr>
          <p:cNvSpPr txBox="1"/>
          <p:nvPr/>
        </p:nvSpPr>
        <p:spPr>
          <a:xfrm>
            <a:off x="3702665" y="2088990"/>
            <a:ext cx="4953796" cy="2308324"/>
          </a:xfrm>
          <a:prstGeom prst="rect">
            <a:avLst/>
          </a:prstGeom>
          <a:noFill/>
        </p:spPr>
        <p:txBody>
          <a:bodyPr wrap="square">
            <a:spAutoFit/>
          </a:bodyPr>
          <a:lstStyle/>
          <a:p>
            <a:r>
              <a:rPr lang="en-US" dirty="0">
                <a:solidFill>
                  <a:schemeClr val="bg2">
                    <a:lumMod val="75000"/>
                  </a:schemeClr>
                </a:solidFill>
                <a:latin typeface="Cambria Math" panose="02040503050406030204" pitchFamily="18" charset="0"/>
                <a:ea typeface="Cambria Math" panose="02040503050406030204" pitchFamily="18" charset="0"/>
              </a:rPr>
              <a:t>Byron, </a:t>
            </a:r>
            <a:r>
              <a:rPr lang="es-CO" dirty="0">
                <a:solidFill>
                  <a:schemeClr val="bg2">
                    <a:lumMod val="75000"/>
                  </a:schemeClr>
                </a:solidFill>
                <a:latin typeface="Cambria Math" panose="02040503050406030204" pitchFamily="18" charset="0"/>
                <a:ea typeface="Cambria Math" panose="02040503050406030204" pitchFamily="18" charset="0"/>
              </a:rPr>
              <a:t>escribía</a:t>
            </a:r>
            <a:r>
              <a:rPr lang="en-US" dirty="0">
                <a:solidFill>
                  <a:schemeClr val="bg2">
                    <a:lumMod val="75000"/>
                  </a:schemeClr>
                </a:solidFill>
                <a:latin typeface="Cambria Math" panose="02040503050406030204" pitchFamily="18" charset="0"/>
                <a:ea typeface="Cambria Math" panose="02040503050406030204" pitchFamily="18" charset="0"/>
              </a:rPr>
              <a:t> </a:t>
            </a:r>
            <a:r>
              <a:rPr lang="es-CO" dirty="0">
                <a:solidFill>
                  <a:schemeClr val="bg2">
                    <a:lumMod val="75000"/>
                  </a:schemeClr>
                </a:solidFill>
                <a:latin typeface="Cambria Math" panose="02040503050406030204" pitchFamily="18" charset="0"/>
                <a:ea typeface="Cambria Math" panose="02040503050406030204" pitchFamily="18" charset="0"/>
              </a:rPr>
              <a:t>en</a:t>
            </a:r>
            <a:r>
              <a:rPr lang="en-US" dirty="0">
                <a:solidFill>
                  <a:schemeClr val="bg2">
                    <a:lumMod val="75000"/>
                  </a:schemeClr>
                </a:solidFill>
                <a:latin typeface="Cambria Math" panose="02040503050406030204" pitchFamily="18" charset="0"/>
                <a:ea typeface="Cambria Math" panose="02040503050406030204" pitchFamily="18" charset="0"/>
              </a:rPr>
              <a:t> una casa de campo a </a:t>
            </a:r>
            <a:r>
              <a:rPr lang="es-CO" dirty="0">
                <a:solidFill>
                  <a:schemeClr val="bg2">
                    <a:lumMod val="75000"/>
                  </a:schemeClr>
                </a:solidFill>
                <a:latin typeface="Cambria Math" panose="02040503050406030204" pitchFamily="18" charset="0"/>
                <a:ea typeface="Cambria Math" panose="02040503050406030204" pitchFamily="18" charset="0"/>
              </a:rPr>
              <a:t>orillas</a:t>
            </a:r>
            <a:r>
              <a:rPr lang="en-US" dirty="0">
                <a:solidFill>
                  <a:schemeClr val="bg2">
                    <a:lumMod val="75000"/>
                  </a:schemeClr>
                </a:solidFill>
                <a:latin typeface="Cambria Math" panose="02040503050406030204" pitchFamily="18" charset="0"/>
                <a:ea typeface="Cambria Math" panose="02040503050406030204" pitchFamily="18" charset="0"/>
              </a:rPr>
              <a:t> del </a:t>
            </a:r>
            <a:r>
              <a:rPr lang="es-CO" dirty="0">
                <a:solidFill>
                  <a:schemeClr val="bg2">
                    <a:lumMod val="75000"/>
                  </a:schemeClr>
                </a:solidFill>
                <a:latin typeface="Cambria Math" panose="02040503050406030204" pitchFamily="18" charset="0"/>
                <a:ea typeface="Cambria Math" panose="02040503050406030204" pitchFamily="18" charset="0"/>
              </a:rPr>
              <a:t>lago</a:t>
            </a:r>
            <a:r>
              <a:rPr lang="en-US" dirty="0">
                <a:solidFill>
                  <a:schemeClr val="bg2">
                    <a:lumMod val="75000"/>
                  </a:schemeClr>
                </a:solidFill>
                <a:latin typeface="Cambria Math" panose="02040503050406030204" pitchFamily="18" charset="0"/>
                <a:ea typeface="Cambria Math" panose="02040503050406030204" pitchFamily="18" charset="0"/>
              </a:rPr>
              <a:t> </a:t>
            </a:r>
            <a:r>
              <a:rPr lang="es-CO" dirty="0">
                <a:solidFill>
                  <a:schemeClr val="bg2">
                    <a:lumMod val="75000"/>
                  </a:schemeClr>
                </a:solidFill>
                <a:latin typeface="Cambria Math" panose="02040503050406030204" pitchFamily="18" charset="0"/>
                <a:ea typeface="Cambria Math" panose="02040503050406030204" pitchFamily="18" charset="0"/>
              </a:rPr>
              <a:t>Lem</a:t>
            </a:r>
            <a:r>
              <a:rPr lang="es-ES" dirty="0">
                <a:solidFill>
                  <a:schemeClr val="bg2">
                    <a:lumMod val="75000"/>
                  </a:schemeClr>
                </a:solidFill>
                <a:latin typeface="Cambria Math" panose="02040503050406030204" pitchFamily="18" charset="0"/>
                <a:ea typeface="Cambria Math" panose="02040503050406030204" pitchFamily="18" charset="0"/>
              </a:rPr>
              <a:t>án, donde se alojaba con el poeta Percy Bysshe Shelley y la futura esposa de este, </a:t>
            </a:r>
            <a:r>
              <a:rPr lang="es-ES" dirty="0">
                <a:solidFill>
                  <a:srgbClr val="E83566"/>
                </a:solidFill>
                <a:latin typeface="Cambria Math" panose="02040503050406030204" pitchFamily="18" charset="0"/>
                <a:ea typeface="Cambria Math" panose="02040503050406030204" pitchFamily="18" charset="0"/>
              </a:rPr>
              <a:t>Mary</a:t>
            </a:r>
            <a:r>
              <a:rPr lang="es-ES" dirty="0">
                <a:solidFill>
                  <a:schemeClr val="bg2">
                    <a:lumMod val="75000"/>
                  </a:schemeClr>
                </a:solidFill>
                <a:latin typeface="Cambria Math" panose="02040503050406030204" pitchFamily="18" charset="0"/>
                <a:ea typeface="Cambria Math" panose="02040503050406030204" pitchFamily="18" charset="0"/>
              </a:rPr>
              <a:t>. Llovía sin cesar. Atrapados allí dentro durante días enteros, Byron sugirió que podía pasar el rato escribiendo historias de terror. … sería la historia de Mary la que llegaría a convertirse en un clásico: </a:t>
            </a:r>
            <a:r>
              <a:rPr lang="es-CO" dirty="0">
                <a:solidFill>
                  <a:srgbClr val="5C739C"/>
                </a:solidFill>
                <a:latin typeface="Cambria Math" panose="02040503050406030204" pitchFamily="18" charset="0"/>
                <a:ea typeface="Cambria Math" panose="02040503050406030204" pitchFamily="18" charset="0"/>
              </a:rPr>
              <a:t>Frankenstein</a:t>
            </a:r>
            <a:r>
              <a:rPr lang="es-ES" dirty="0">
                <a:solidFill>
                  <a:schemeClr val="bg2">
                    <a:lumMod val="75000"/>
                  </a:schemeClr>
                </a:solidFill>
                <a:latin typeface="Cambria Math" panose="02040503050406030204" pitchFamily="18" charset="0"/>
                <a:ea typeface="Cambria Math" panose="02040503050406030204" pitchFamily="18" charset="0"/>
              </a:rPr>
              <a:t>.</a:t>
            </a:r>
          </a:p>
        </p:txBody>
      </p:sp>
      <p:sp>
        <p:nvSpPr>
          <p:cNvPr id="11" name="CuadroTexto 10">
            <a:extLst>
              <a:ext uri="{FF2B5EF4-FFF2-40B4-BE49-F238E27FC236}">
                <a16:creationId xmlns:a16="http://schemas.microsoft.com/office/drawing/2014/main" id="{66982989-CDF2-4B8D-8C79-6D10E8C02FFD}"/>
              </a:ext>
            </a:extLst>
          </p:cNvPr>
          <p:cNvSpPr txBox="1"/>
          <p:nvPr/>
        </p:nvSpPr>
        <p:spPr>
          <a:xfrm>
            <a:off x="3702665" y="4856143"/>
            <a:ext cx="6874933" cy="584775"/>
          </a:xfrm>
          <a:prstGeom prst="rect">
            <a:avLst/>
          </a:prstGeom>
          <a:noFill/>
        </p:spPr>
        <p:txBody>
          <a:bodyPr wrap="square" rtlCol="0">
            <a:spAutoFit/>
          </a:bodyPr>
          <a:lstStyle/>
          <a:p>
            <a:r>
              <a:rPr lang="es-ES" sz="1600" dirty="0">
                <a:solidFill>
                  <a:schemeClr val="bg2">
                    <a:lumMod val="75000"/>
                  </a:schemeClr>
                </a:solidFill>
                <a:latin typeface="Cambria Math" panose="02040503050406030204" pitchFamily="18" charset="0"/>
                <a:ea typeface="Cambria Math" panose="02040503050406030204" pitchFamily="18" charset="0"/>
              </a:rPr>
              <a:t>Relato aleccionador sobre ciencia y tecnología, planteaba la pregunta que estaría íntimamente relacionada con Ada:</a:t>
            </a:r>
            <a:endParaRPr lang="es-CO" sz="1600" dirty="0">
              <a:solidFill>
                <a:schemeClr val="bg2">
                  <a:lumMod val="75000"/>
                </a:schemeClr>
              </a:solidFill>
              <a:latin typeface="Cambria Math" panose="02040503050406030204" pitchFamily="18" charset="0"/>
              <a:ea typeface="Cambria Math" panose="02040503050406030204" pitchFamily="18" charset="0"/>
            </a:endParaRPr>
          </a:p>
        </p:txBody>
      </p:sp>
      <p:sp>
        <p:nvSpPr>
          <p:cNvPr id="13" name="CuadroTexto 12">
            <a:extLst>
              <a:ext uri="{FF2B5EF4-FFF2-40B4-BE49-F238E27FC236}">
                <a16:creationId xmlns:a16="http://schemas.microsoft.com/office/drawing/2014/main" id="{6D21149E-ED18-4F81-9203-8798C9DD3C44}"/>
              </a:ext>
            </a:extLst>
          </p:cNvPr>
          <p:cNvSpPr txBox="1"/>
          <p:nvPr/>
        </p:nvSpPr>
        <p:spPr>
          <a:xfrm>
            <a:off x="3702665" y="5444341"/>
            <a:ext cx="6874933" cy="400110"/>
          </a:xfrm>
          <a:prstGeom prst="rect">
            <a:avLst/>
          </a:prstGeom>
          <a:noFill/>
        </p:spPr>
        <p:txBody>
          <a:bodyPr wrap="square" rtlCol="0">
            <a:spAutoFit/>
          </a:bodyPr>
          <a:lstStyle/>
          <a:p>
            <a:r>
              <a:rPr lang="es-ES" sz="2000" b="1" dirty="0">
                <a:solidFill>
                  <a:schemeClr val="tx1">
                    <a:lumMod val="75000"/>
                    <a:lumOff val="25000"/>
                  </a:schemeClr>
                </a:solidFill>
                <a:latin typeface="Cambria Math" panose="02040503050406030204" pitchFamily="18" charset="0"/>
                <a:ea typeface="Cambria Math" panose="02040503050406030204" pitchFamily="18" charset="0"/>
              </a:rPr>
              <a:t>¿Pueden las máquinas artificiales llegar a pensar realmente?</a:t>
            </a:r>
            <a:endParaRPr lang="es-CO" sz="2000" b="1" dirty="0">
              <a:solidFill>
                <a:schemeClr val="tx1">
                  <a:lumMod val="75000"/>
                  <a:lumOff val="25000"/>
                </a:schemeClr>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874538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n 11" descr="Diagrama, Esquemático&#10;&#10;Descripción generada automáticamente">
            <a:extLst>
              <a:ext uri="{FF2B5EF4-FFF2-40B4-BE49-F238E27FC236}">
                <a16:creationId xmlns:a16="http://schemas.microsoft.com/office/drawing/2014/main" id="{FCFAAE79-0507-438A-B3CF-F4712AB9BDFE}"/>
              </a:ext>
            </a:extLst>
          </p:cNvPr>
          <p:cNvPicPr>
            <a:picLocks noChangeAspect="1"/>
          </p:cNvPicPr>
          <p:nvPr/>
        </p:nvPicPr>
        <p:blipFill>
          <a:blip r:embed="rId2">
            <a:duotone>
              <a:schemeClr val="accent5">
                <a:shade val="45000"/>
                <a:satMod val="135000"/>
              </a:schemeClr>
              <a:prstClr val="white"/>
            </a:duotone>
            <a:alphaModFix amt="35000"/>
            <a:extLst>
              <a:ext uri="{BEBA8EAE-BF5A-486C-A8C5-ECC9F3942E4B}">
                <a14:imgProps xmlns:a14="http://schemas.microsoft.com/office/drawing/2010/main">
                  <a14:imgLayer r:embed="rId3">
                    <a14:imgEffect>
                      <a14:sharpenSoften amount="25000"/>
                    </a14:imgEffect>
                    <a14:imgEffect>
                      <a14:brightnessContrast bright="40000" contrast="-20000"/>
                    </a14:imgEffect>
                  </a14:imgLayer>
                </a14:imgProps>
              </a:ext>
            </a:extLst>
          </a:blip>
          <a:stretch>
            <a:fillRect/>
          </a:stretch>
        </p:blipFill>
        <p:spPr>
          <a:xfrm rot="16200000">
            <a:off x="7730098" y="1369625"/>
            <a:ext cx="5059059" cy="3054849"/>
          </a:xfrm>
          <a:prstGeom prst="rect">
            <a:avLst/>
          </a:prstGeom>
        </p:spPr>
      </p:pic>
      <p:pic>
        <p:nvPicPr>
          <p:cNvPr id="6" name="Imagen 5" descr="Imagen en blanco y negro de un hombre con traje y corbata&#10;&#10;Descripción generada automáticamente">
            <a:extLst>
              <a:ext uri="{FF2B5EF4-FFF2-40B4-BE49-F238E27FC236}">
                <a16:creationId xmlns:a16="http://schemas.microsoft.com/office/drawing/2014/main" id="{FF6C940F-1945-4B0E-8E7F-5DF075534A57}"/>
              </a:ext>
            </a:extLst>
          </p:cNvPr>
          <p:cNvPicPr>
            <a:picLocks noChangeAspect="1"/>
          </p:cNvPicPr>
          <p:nvPr/>
        </p:nvPicPr>
        <p:blipFill rotWithShape="1">
          <a:blip r:embed="rId4">
            <a:duotone>
              <a:prstClr val="black"/>
              <a:srgbClr val="E83566">
                <a:tint val="45000"/>
                <a:satMod val="400000"/>
              </a:srgbClr>
            </a:duotone>
            <a:extLst>
              <a:ext uri="{BEBA8EAE-BF5A-486C-A8C5-ECC9F3942E4B}">
                <a14:imgProps xmlns:a14="http://schemas.microsoft.com/office/drawing/2010/main">
                  <a14:imgLayer r:embed="rId5">
                    <a14:imgEffect>
                      <a14:artisticFilmGrain/>
                    </a14:imgEffect>
                  </a14:imgLayer>
                </a14:imgProps>
              </a:ext>
            </a:extLst>
          </a:blip>
          <a:srcRect l="11445" r="9377"/>
          <a:stretch/>
        </p:blipFill>
        <p:spPr>
          <a:xfrm flipH="1">
            <a:off x="0" y="1580194"/>
            <a:ext cx="3408855" cy="5267325"/>
          </a:xfrm>
          <a:prstGeom prst="rect">
            <a:avLst/>
          </a:prstGeom>
        </p:spPr>
      </p:pic>
      <p:sp>
        <p:nvSpPr>
          <p:cNvPr id="2" name="CuadroTexto 1">
            <a:extLst>
              <a:ext uri="{FF2B5EF4-FFF2-40B4-BE49-F238E27FC236}">
                <a16:creationId xmlns:a16="http://schemas.microsoft.com/office/drawing/2014/main" id="{FB10ED75-47F3-3047-9E3C-3A57DE50F599}"/>
              </a:ext>
            </a:extLst>
          </p:cNvPr>
          <p:cNvSpPr txBox="1"/>
          <p:nvPr/>
        </p:nvSpPr>
        <p:spPr>
          <a:xfrm>
            <a:off x="2741594" y="3657600"/>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George Boole</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6"/>
          <a:stretch>
            <a:fillRect/>
          </a:stretch>
        </p:blipFill>
        <p:spPr>
          <a:xfrm>
            <a:off x="2536565" y="3786300"/>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7"/>
          <a:stretch>
            <a:fillRect/>
          </a:stretch>
        </p:blipFill>
        <p:spPr>
          <a:xfrm rot="16200000">
            <a:off x="11235642" y="5136640"/>
            <a:ext cx="571500" cy="152400"/>
          </a:xfrm>
          <a:prstGeom prst="rect">
            <a:avLst/>
          </a:prstGeom>
        </p:spPr>
      </p:pic>
      <p:pic>
        <p:nvPicPr>
          <p:cNvPr id="10" name="Imagen 9" descr="Logotipo, nombre de la empresa&#10;&#10;Descripción generada automáticamente">
            <a:extLst>
              <a:ext uri="{FF2B5EF4-FFF2-40B4-BE49-F238E27FC236}">
                <a16:creationId xmlns:a16="http://schemas.microsoft.com/office/drawing/2014/main" id="{C81A18AE-ECE8-4CA6-9810-5EA52DEBDE15}"/>
              </a:ext>
            </a:extLst>
          </p:cNvPr>
          <p:cNvPicPr>
            <a:picLocks noChangeAspect="1"/>
          </p:cNvPicPr>
          <p:nvPr/>
        </p:nvPicPr>
        <p:blipFill>
          <a:blip r:embed="rId8">
            <a:alphaModFix amt="50000"/>
            <a:duotone>
              <a:prstClr val="black"/>
              <a:srgbClr val="5C739C">
                <a:tint val="45000"/>
                <a:satMod val="400000"/>
              </a:srgbClr>
            </a:duotone>
            <a:extLst>
              <a:ext uri="{BEBA8EAE-BF5A-486C-A8C5-ECC9F3942E4B}">
                <a14:imgProps xmlns:a14="http://schemas.microsoft.com/office/drawing/2010/main">
                  <a14:imgLayer r:embed="rId9">
                    <a14:imgEffect>
                      <a14:artisticFilmGrain/>
                    </a14:imgEffect>
                    <a14:imgEffect>
                      <a14:sharpenSoften amount="50000"/>
                    </a14:imgEffect>
                    <a14:imgEffect>
                      <a14:saturation sat="0"/>
                    </a14:imgEffect>
                    <a14:imgEffect>
                      <a14:brightnessContrast bright="40000" contrast="-20000"/>
                    </a14:imgEffect>
                  </a14:imgLayer>
                </a14:imgProps>
              </a:ext>
            </a:extLst>
          </a:blip>
          <a:stretch>
            <a:fillRect/>
          </a:stretch>
        </p:blipFill>
        <p:spPr>
          <a:xfrm>
            <a:off x="91107" y="5212840"/>
            <a:ext cx="1311402" cy="1311402"/>
          </a:xfrm>
          <a:prstGeom prst="rect">
            <a:avLst/>
          </a:prstGeom>
        </p:spPr>
      </p:pic>
      <p:sp>
        <p:nvSpPr>
          <p:cNvPr id="13" name="CuadroTexto 12">
            <a:extLst>
              <a:ext uri="{FF2B5EF4-FFF2-40B4-BE49-F238E27FC236}">
                <a16:creationId xmlns:a16="http://schemas.microsoft.com/office/drawing/2014/main" id="{63946B22-0917-4C5C-B960-FC6C2E02F2F6}"/>
              </a:ext>
            </a:extLst>
          </p:cNvPr>
          <p:cNvSpPr txBox="1"/>
          <p:nvPr/>
        </p:nvSpPr>
        <p:spPr>
          <a:xfrm>
            <a:off x="4305300" y="1397675"/>
            <a:ext cx="4477847" cy="2031325"/>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Revolucionó la lógica al encontrar formas de expresar enunciados lógicos empleando símbolos y ecuaciones algebraicas.</a:t>
            </a:r>
          </a:p>
          <a:p>
            <a:endParaRPr lang="es-ES" dirty="0">
              <a:solidFill>
                <a:schemeClr val="bg2">
                  <a:lumMod val="75000"/>
                </a:schemeClr>
              </a:solidFill>
              <a:latin typeface="Cambria Math" panose="02040503050406030204" pitchFamily="18" charset="0"/>
              <a:ea typeface="Cambria Math" panose="02040503050406030204" pitchFamily="18" charset="0"/>
            </a:endParaRPr>
          </a:p>
          <a:p>
            <a:r>
              <a:rPr lang="es-ES" dirty="0">
                <a:solidFill>
                  <a:schemeClr val="bg2">
                    <a:lumMod val="25000"/>
                  </a:schemeClr>
                </a:solidFill>
                <a:latin typeface="Cambria Math" panose="02040503050406030204" pitchFamily="18" charset="0"/>
                <a:ea typeface="Cambria Math" panose="02040503050406030204" pitchFamily="18" charset="0"/>
              </a:rPr>
              <a:t>Utilizando un sistema binario, dio a las proposiciones verdaderas el valor de 1 y a las falsas el de 0.</a:t>
            </a:r>
          </a:p>
        </p:txBody>
      </p:sp>
      <p:sp>
        <p:nvSpPr>
          <p:cNvPr id="15" name="CuadroTexto 14">
            <a:extLst>
              <a:ext uri="{FF2B5EF4-FFF2-40B4-BE49-F238E27FC236}">
                <a16:creationId xmlns:a16="http://schemas.microsoft.com/office/drawing/2014/main" id="{60E6E8A6-13FF-45AC-A4E7-3E645861585B}"/>
              </a:ext>
            </a:extLst>
          </p:cNvPr>
          <p:cNvSpPr txBox="1"/>
          <p:nvPr/>
        </p:nvSpPr>
        <p:spPr>
          <a:xfrm>
            <a:off x="3808874" y="4213857"/>
            <a:ext cx="4305300" cy="1477328"/>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Dado que la lógica se relacionaba con el modo de razonar de la mente humana, una máquina que realizará tareas lógicas podía, en teoría, imitar el modo de pensar de los seres humanos.</a:t>
            </a:r>
          </a:p>
        </p:txBody>
      </p:sp>
      <p:sp>
        <p:nvSpPr>
          <p:cNvPr id="16" name="Rectángulo 15">
            <a:extLst>
              <a:ext uri="{FF2B5EF4-FFF2-40B4-BE49-F238E27FC236}">
                <a16:creationId xmlns:a16="http://schemas.microsoft.com/office/drawing/2014/main" id="{2167DEB8-8D41-4C6D-B819-F266C2AAE715}"/>
              </a:ext>
            </a:extLst>
          </p:cNvPr>
          <p:cNvSpPr/>
          <p:nvPr/>
        </p:nvSpPr>
        <p:spPr>
          <a:xfrm>
            <a:off x="9034272" y="4705008"/>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1847</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Tree>
    <p:extLst>
      <p:ext uri="{BB962C8B-B14F-4D97-AF65-F5344CB8AC3E}">
        <p14:creationId xmlns:p14="http://schemas.microsoft.com/office/powerpoint/2010/main" val="4094001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n 16" descr="Imagen en blanco y negro de una bicicleta&#10;&#10;Descripción generada automáticamente con confianza media">
            <a:extLst>
              <a:ext uri="{FF2B5EF4-FFF2-40B4-BE49-F238E27FC236}">
                <a16:creationId xmlns:a16="http://schemas.microsoft.com/office/drawing/2014/main" id="{9BF44B66-13DA-4013-B552-D236B2F29701}"/>
              </a:ext>
            </a:extLst>
          </p:cNvPr>
          <p:cNvPicPr>
            <a:picLocks noChangeAspect="1"/>
          </p:cNvPicPr>
          <p:nvPr/>
        </p:nvPicPr>
        <p:blipFill>
          <a:blip r:embed="rId2">
            <a:duotone>
              <a:prstClr val="black"/>
              <a:srgbClr val="E83566">
                <a:tint val="45000"/>
                <a:satMod val="400000"/>
              </a:srgbClr>
            </a:duotone>
            <a:alphaModFix amt="35000"/>
          </a:blip>
          <a:stretch>
            <a:fillRect/>
          </a:stretch>
        </p:blipFill>
        <p:spPr>
          <a:xfrm>
            <a:off x="9450406" y="-16897"/>
            <a:ext cx="2827843" cy="2827843"/>
          </a:xfrm>
          <a:prstGeom prst="rect">
            <a:avLst/>
          </a:prstGeom>
        </p:spPr>
      </p:pic>
      <p:sp>
        <p:nvSpPr>
          <p:cNvPr id="2" name="CuadroTexto 1">
            <a:extLst>
              <a:ext uri="{FF2B5EF4-FFF2-40B4-BE49-F238E27FC236}">
                <a16:creationId xmlns:a16="http://schemas.microsoft.com/office/drawing/2014/main" id="{FB10ED75-47F3-3047-9E3C-3A57DE50F599}"/>
              </a:ext>
            </a:extLst>
          </p:cNvPr>
          <p:cNvSpPr txBox="1"/>
          <p:nvPr/>
        </p:nvSpPr>
        <p:spPr>
          <a:xfrm>
            <a:off x="2741594" y="3657600"/>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Alan</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3"/>
          <a:stretch>
            <a:fillRect/>
          </a:stretch>
        </p:blipFill>
        <p:spPr>
          <a:xfrm>
            <a:off x="2536565" y="3786300"/>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4"/>
          <a:stretch>
            <a:fillRect/>
          </a:stretch>
        </p:blipFill>
        <p:spPr>
          <a:xfrm rot="16200000">
            <a:off x="9164656" y="1320824"/>
            <a:ext cx="571500" cy="152400"/>
          </a:xfrm>
          <a:prstGeom prst="rect">
            <a:avLst/>
          </a:prstGeom>
        </p:spPr>
      </p:pic>
      <p:sp>
        <p:nvSpPr>
          <p:cNvPr id="13" name="CuadroTexto 12">
            <a:extLst>
              <a:ext uri="{FF2B5EF4-FFF2-40B4-BE49-F238E27FC236}">
                <a16:creationId xmlns:a16="http://schemas.microsoft.com/office/drawing/2014/main" id="{63946B22-0917-4C5C-B960-FC6C2E02F2F6}"/>
              </a:ext>
            </a:extLst>
          </p:cNvPr>
          <p:cNvSpPr txBox="1"/>
          <p:nvPr/>
        </p:nvSpPr>
        <p:spPr>
          <a:xfrm>
            <a:off x="2917083" y="4333375"/>
            <a:ext cx="4953796" cy="923330"/>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Había en él cierta intensa soledad, reflejada en su afición a correr y a montar en bicicleta largas distancias.</a:t>
            </a:r>
          </a:p>
        </p:txBody>
      </p:sp>
      <p:sp>
        <p:nvSpPr>
          <p:cNvPr id="15" name="CuadroTexto 14">
            <a:extLst>
              <a:ext uri="{FF2B5EF4-FFF2-40B4-BE49-F238E27FC236}">
                <a16:creationId xmlns:a16="http://schemas.microsoft.com/office/drawing/2014/main" id="{60E6E8A6-13FF-45AC-A4E7-3E645861585B}"/>
              </a:ext>
            </a:extLst>
          </p:cNvPr>
          <p:cNvSpPr txBox="1"/>
          <p:nvPr/>
        </p:nvSpPr>
        <p:spPr>
          <a:xfrm>
            <a:off x="5884622" y="2638840"/>
            <a:ext cx="4305300" cy="923330"/>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Podía mostrarse abstraído y soñador, absorto en sus pensamientos, lo que en ocasiones le hacía parecer insociable.</a:t>
            </a:r>
          </a:p>
        </p:txBody>
      </p:sp>
      <p:sp>
        <p:nvSpPr>
          <p:cNvPr id="16" name="Rectángulo 15">
            <a:extLst>
              <a:ext uri="{FF2B5EF4-FFF2-40B4-BE49-F238E27FC236}">
                <a16:creationId xmlns:a16="http://schemas.microsoft.com/office/drawing/2014/main" id="{2167DEB8-8D41-4C6D-B819-F266C2AAE715}"/>
              </a:ext>
            </a:extLst>
          </p:cNvPr>
          <p:cNvSpPr/>
          <p:nvPr/>
        </p:nvSpPr>
        <p:spPr>
          <a:xfrm>
            <a:off x="9208842" y="1593429"/>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1937</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pic>
        <p:nvPicPr>
          <p:cNvPr id="7" name="Imagen 6" descr="Diagrama&#10;&#10;Descripción generada automáticamente">
            <a:extLst>
              <a:ext uri="{FF2B5EF4-FFF2-40B4-BE49-F238E27FC236}">
                <a16:creationId xmlns:a16="http://schemas.microsoft.com/office/drawing/2014/main" id="{60D7117B-2D00-4AC3-9A85-F11DA7280F06}"/>
              </a:ext>
            </a:extLst>
          </p:cNvPr>
          <p:cNvPicPr>
            <a:picLocks noChangeAspect="1"/>
          </p:cNvPicPr>
          <p:nvPr/>
        </p:nvPicPr>
        <p:blipFill>
          <a:blip r:embed="rId5">
            <a:clrChange>
              <a:clrFrom>
                <a:srgbClr val="ABC8BD"/>
              </a:clrFrom>
              <a:clrTo>
                <a:srgbClr val="ABC8BD">
                  <a:alpha val="0"/>
                </a:srgbClr>
              </a:clrTo>
            </a:clrChange>
            <a:duotone>
              <a:schemeClr val="accent5">
                <a:shade val="45000"/>
                <a:satMod val="135000"/>
              </a:schemeClr>
              <a:prstClr val="white"/>
            </a:duotone>
            <a:extLst>
              <a:ext uri="{BEBA8EAE-BF5A-486C-A8C5-ECC9F3942E4B}">
                <a14:imgProps xmlns:a14="http://schemas.microsoft.com/office/drawing/2010/main">
                  <a14:imgLayer r:embed="rId6">
                    <a14:imgEffect>
                      <a14:artisticFilmGrain/>
                    </a14:imgEffect>
                  </a14:imgLayer>
                </a14:imgProps>
              </a:ext>
            </a:extLst>
          </a:blip>
          <a:stretch>
            <a:fillRect/>
          </a:stretch>
        </p:blipFill>
        <p:spPr>
          <a:xfrm>
            <a:off x="0" y="0"/>
            <a:ext cx="5715000" cy="2743200"/>
          </a:xfrm>
          <a:prstGeom prst="rect">
            <a:avLst/>
          </a:prstGeom>
          <a:ln>
            <a:noFill/>
          </a:ln>
        </p:spPr>
      </p:pic>
      <p:sp>
        <p:nvSpPr>
          <p:cNvPr id="14" name="CuadroTexto 13">
            <a:extLst>
              <a:ext uri="{FF2B5EF4-FFF2-40B4-BE49-F238E27FC236}">
                <a16:creationId xmlns:a16="http://schemas.microsoft.com/office/drawing/2014/main" id="{6765C925-4519-411B-ADC8-35EED63D94AB}"/>
              </a:ext>
            </a:extLst>
          </p:cNvPr>
          <p:cNvSpPr txBox="1"/>
          <p:nvPr/>
        </p:nvSpPr>
        <p:spPr>
          <a:xfrm>
            <a:off x="169622" y="1867635"/>
            <a:ext cx="5786942" cy="2215991"/>
          </a:xfrm>
          <a:prstGeom prst="rect">
            <a:avLst/>
          </a:prstGeom>
          <a:noFill/>
        </p:spPr>
        <p:txBody>
          <a:bodyPr wrap="square" rtlCol="0">
            <a:spAutoFit/>
          </a:bodyPr>
          <a:lstStyle/>
          <a:p>
            <a:r>
              <a:rPr lang="es-CO" sz="13800" b="1" dirty="0">
                <a:ln w="19050">
                  <a:solidFill>
                    <a:srgbClr val="5C739C"/>
                  </a:solidFill>
                </a:ln>
                <a:noFill/>
                <a:latin typeface="Arial" panose="020B0604020202020204" pitchFamily="34" charset="0"/>
                <a:cs typeface="Arial" panose="020B0604020202020204" pitchFamily="34" charset="0"/>
              </a:rPr>
              <a:t>Turing</a:t>
            </a:r>
          </a:p>
        </p:txBody>
      </p:sp>
      <p:sp>
        <p:nvSpPr>
          <p:cNvPr id="19" name="CuadroTexto 18">
            <a:extLst>
              <a:ext uri="{FF2B5EF4-FFF2-40B4-BE49-F238E27FC236}">
                <a16:creationId xmlns:a16="http://schemas.microsoft.com/office/drawing/2014/main" id="{7B3CDDAF-FB77-4A76-81E6-32EED64DCC8B}"/>
              </a:ext>
            </a:extLst>
          </p:cNvPr>
          <p:cNvSpPr txBox="1"/>
          <p:nvPr/>
        </p:nvSpPr>
        <p:spPr>
          <a:xfrm>
            <a:off x="5956564" y="5264571"/>
            <a:ext cx="5930636" cy="646331"/>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Publica </a:t>
            </a:r>
            <a:r>
              <a:rPr lang="es-ES" b="1" dirty="0">
                <a:solidFill>
                  <a:schemeClr val="bg2">
                    <a:lumMod val="25000"/>
                  </a:schemeClr>
                </a:solidFill>
                <a:latin typeface="Cambria Math" panose="02040503050406030204" pitchFamily="18" charset="0"/>
                <a:ea typeface="Cambria Math" panose="02040503050406030204" pitchFamily="18" charset="0"/>
              </a:rPr>
              <a:t>sobre los números computables</a:t>
            </a:r>
            <a:r>
              <a:rPr lang="es-ES" dirty="0">
                <a:solidFill>
                  <a:schemeClr val="bg2">
                    <a:lumMod val="25000"/>
                  </a:schemeClr>
                </a:solidFill>
                <a:latin typeface="Cambria Math" panose="02040503050406030204" pitchFamily="18" charset="0"/>
                <a:ea typeface="Cambria Math" panose="02040503050406030204" pitchFamily="18" charset="0"/>
              </a:rPr>
              <a:t>, en el que describe un computador universal</a:t>
            </a:r>
          </a:p>
        </p:txBody>
      </p:sp>
    </p:spTree>
    <p:extLst>
      <p:ext uri="{BB962C8B-B14F-4D97-AF65-F5344CB8AC3E}">
        <p14:creationId xmlns:p14="http://schemas.microsoft.com/office/powerpoint/2010/main" val="19002188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n 10" descr="Imagen en blanco y negro&#10;&#10;Descripción generada automáticamente con confianza media">
            <a:extLst>
              <a:ext uri="{FF2B5EF4-FFF2-40B4-BE49-F238E27FC236}">
                <a16:creationId xmlns:a16="http://schemas.microsoft.com/office/drawing/2014/main" id="{64C6CFF2-B970-49B9-BEBE-3C1BA1CD56B7}"/>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3226264" y="-6032"/>
            <a:ext cx="6010478" cy="6870063"/>
          </a:xfrm>
          <a:prstGeom prst="rect">
            <a:avLst/>
          </a:prstGeom>
        </p:spPr>
      </p:pic>
      <p:sp>
        <p:nvSpPr>
          <p:cNvPr id="2" name="CuadroTexto 1">
            <a:extLst>
              <a:ext uri="{FF2B5EF4-FFF2-40B4-BE49-F238E27FC236}">
                <a16:creationId xmlns:a16="http://schemas.microsoft.com/office/drawing/2014/main" id="{FB10ED75-47F3-3047-9E3C-3A57DE50F599}"/>
              </a:ext>
            </a:extLst>
          </p:cNvPr>
          <p:cNvSpPr txBox="1"/>
          <p:nvPr/>
        </p:nvSpPr>
        <p:spPr>
          <a:xfrm>
            <a:off x="9222152" y="1821125"/>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Claude</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4"/>
          <a:stretch>
            <a:fillRect/>
          </a:stretch>
        </p:blipFill>
        <p:spPr>
          <a:xfrm>
            <a:off x="9031713" y="1969755"/>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5"/>
          <a:stretch>
            <a:fillRect/>
          </a:stretch>
        </p:blipFill>
        <p:spPr>
          <a:xfrm rot="16200000">
            <a:off x="9164656" y="1320824"/>
            <a:ext cx="571500" cy="152400"/>
          </a:xfrm>
          <a:prstGeom prst="rect">
            <a:avLst/>
          </a:prstGeom>
        </p:spPr>
      </p:pic>
      <p:sp>
        <p:nvSpPr>
          <p:cNvPr id="13" name="CuadroTexto 12">
            <a:extLst>
              <a:ext uri="{FF2B5EF4-FFF2-40B4-BE49-F238E27FC236}">
                <a16:creationId xmlns:a16="http://schemas.microsoft.com/office/drawing/2014/main" id="{63946B22-0917-4C5C-B960-FC6C2E02F2F6}"/>
              </a:ext>
            </a:extLst>
          </p:cNvPr>
          <p:cNvSpPr txBox="1"/>
          <p:nvPr/>
        </p:nvSpPr>
        <p:spPr>
          <a:xfrm>
            <a:off x="893678" y="4535638"/>
            <a:ext cx="1827453" cy="369332"/>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Efecto Mariposa</a:t>
            </a:r>
          </a:p>
        </p:txBody>
      </p:sp>
      <p:sp>
        <p:nvSpPr>
          <p:cNvPr id="16" name="Rectángulo 15">
            <a:extLst>
              <a:ext uri="{FF2B5EF4-FFF2-40B4-BE49-F238E27FC236}">
                <a16:creationId xmlns:a16="http://schemas.microsoft.com/office/drawing/2014/main" id="{2167DEB8-8D41-4C6D-B819-F266C2AAE715}"/>
              </a:ext>
            </a:extLst>
          </p:cNvPr>
          <p:cNvSpPr/>
          <p:nvPr/>
        </p:nvSpPr>
        <p:spPr>
          <a:xfrm>
            <a:off x="4971617" y="843279"/>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1937</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14" name="CuadroTexto 13">
            <a:extLst>
              <a:ext uri="{FF2B5EF4-FFF2-40B4-BE49-F238E27FC236}">
                <a16:creationId xmlns:a16="http://schemas.microsoft.com/office/drawing/2014/main" id="{6765C925-4519-411B-ADC8-35EED63D94AB}"/>
              </a:ext>
            </a:extLst>
          </p:cNvPr>
          <p:cNvSpPr txBox="1"/>
          <p:nvPr/>
        </p:nvSpPr>
        <p:spPr>
          <a:xfrm rot="16200000">
            <a:off x="128315" y="3174956"/>
            <a:ext cx="5577537" cy="1569660"/>
          </a:xfrm>
          <a:prstGeom prst="rect">
            <a:avLst/>
          </a:prstGeom>
          <a:noFill/>
        </p:spPr>
        <p:txBody>
          <a:bodyPr wrap="square" rtlCol="0">
            <a:spAutoFit/>
          </a:bodyPr>
          <a:lstStyle/>
          <a:p>
            <a:r>
              <a:rPr lang="es-CO" sz="9600" b="1" dirty="0">
                <a:ln w="19050">
                  <a:solidFill>
                    <a:srgbClr val="5C739C"/>
                  </a:solidFill>
                </a:ln>
                <a:noFill/>
                <a:latin typeface="Arial" panose="020B0604020202020204" pitchFamily="34" charset="0"/>
                <a:cs typeface="Arial" panose="020B0604020202020204" pitchFamily="34" charset="0"/>
              </a:rPr>
              <a:t>Shannon</a:t>
            </a:r>
          </a:p>
        </p:txBody>
      </p:sp>
      <p:sp>
        <p:nvSpPr>
          <p:cNvPr id="19" name="CuadroTexto 18">
            <a:extLst>
              <a:ext uri="{FF2B5EF4-FFF2-40B4-BE49-F238E27FC236}">
                <a16:creationId xmlns:a16="http://schemas.microsoft.com/office/drawing/2014/main" id="{7B3CDDAF-FB77-4A76-81E6-32EED64DCC8B}"/>
              </a:ext>
            </a:extLst>
          </p:cNvPr>
          <p:cNvSpPr txBox="1"/>
          <p:nvPr/>
        </p:nvSpPr>
        <p:spPr>
          <a:xfrm>
            <a:off x="6082347" y="3742413"/>
            <a:ext cx="3368059" cy="1200329"/>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Describe cómo </a:t>
            </a:r>
            <a:r>
              <a:rPr lang="es-ES" b="1" dirty="0">
                <a:solidFill>
                  <a:schemeClr val="bg2">
                    <a:lumMod val="25000"/>
                  </a:schemeClr>
                </a:solidFill>
                <a:latin typeface="Cambria Math" panose="02040503050406030204" pitchFamily="18" charset="0"/>
                <a:ea typeface="Cambria Math" panose="02040503050406030204" pitchFamily="18" charset="0"/>
              </a:rPr>
              <a:t>los circuitos </a:t>
            </a:r>
            <a:r>
              <a:rPr lang="es-ES" dirty="0">
                <a:solidFill>
                  <a:schemeClr val="bg2">
                    <a:lumMod val="25000"/>
                  </a:schemeClr>
                </a:solidFill>
                <a:latin typeface="Cambria Math" panose="02040503050406030204" pitchFamily="18" charset="0"/>
                <a:ea typeface="Cambria Math" panose="02040503050406030204" pitchFamily="18" charset="0"/>
              </a:rPr>
              <a:t>dotados de interruptores pueden realizar tareas de </a:t>
            </a:r>
            <a:r>
              <a:rPr lang="es-ES" b="1" dirty="0">
                <a:solidFill>
                  <a:srgbClr val="E83566"/>
                </a:solidFill>
                <a:latin typeface="Cambria Math" panose="02040503050406030204" pitchFamily="18" charset="0"/>
                <a:ea typeface="Cambria Math" panose="02040503050406030204" pitchFamily="18" charset="0"/>
              </a:rPr>
              <a:t>álgebra booleana</a:t>
            </a:r>
            <a:r>
              <a:rPr lang="es-ES" dirty="0">
                <a:solidFill>
                  <a:schemeClr val="bg2">
                    <a:lumMod val="25000"/>
                  </a:schemeClr>
                </a:solidFill>
                <a:latin typeface="Cambria Math" panose="02040503050406030204" pitchFamily="18" charset="0"/>
                <a:ea typeface="Cambria Math" panose="02040503050406030204" pitchFamily="18" charset="0"/>
              </a:rPr>
              <a:t>.</a:t>
            </a:r>
          </a:p>
        </p:txBody>
      </p:sp>
    </p:spTree>
    <p:extLst>
      <p:ext uri="{BB962C8B-B14F-4D97-AF65-F5344CB8AC3E}">
        <p14:creationId xmlns:p14="http://schemas.microsoft.com/office/powerpoint/2010/main" val="17045467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27F542D7-D50A-4D42-A637-A38A75B69860}"/>
              </a:ext>
            </a:extLst>
          </p:cNvPr>
          <p:cNvSpPr txBox="1"/>
          <p:nvPr/>
        </p:nvSpPr>
        <p:spPr>
          <a:xfrm>
            <a:off x="4989051" y="843279"/>
            <a:ext cx="1137974" cy="6447919"/>
          </a:xfrm>
          <a:prstGeom prst="rect">
            <a:avLst/>
          </a:prstGeom>
          <a:noFill/>
        </p:spPr>
        <p:txBody>
          <a:bodyPr wrap="square" rtlCol="0">
            <a:spAutoFit/>
          </a:bodyPr>
          <a:lstStyle/>
          <a:p>
            <a:r>
              <a:rPr lang="es-ES" sz="41300" b="1" dirty="0">
                <a:ln w="19050">
                  <a:solidFill>
                    <a:srgbClr val="5C739C"/>
                  </a:solidFill>
                </a:ln>
                <a:noFill/>
                <a:latin typeface="Arial" panose="020B0604020202020204" pitchFamily="34" charset="0"/>
                <a:cs typeface="Arial" panose="020B0604020202020204" pitchFamily="34" charset="0"/>
              </a:rPr>
              <a:t>P</a:t>
            </a:r>
            <a:endParaRPr lang="es-CO" sz="41300" b="1" dirty="0">
              <a:ln w="19050">
                <a:solidFill>
                  <a:srgbClr val="5C739C"/>
                </a:solidFill>
              </a:ln>
              <a:noFill/>
              <a:latin typeface="Arial" panose="020B0604020202020204" pitchFamily="34" charset="0"/>
              <a:cs typeface="Arial" panose="020B0604020202020204" pitchFamily="34" charset="0"/>
            </a:endParaRPr>
          </a:p>
        </p:txBody>
      </p:sp>
      <p:sp>
        <p:nvSpPr>
          <p:cNvPr id="15" name="CuadroTexto 14">
            <a:extLst>
              <a:ext uri="{FF2B5EF4-FFF2-40B4-BE49-F238E27FC236}">
                <a16:creationId xmlns:a16="http://schemas.microsoft.com/office/drawing/2014/main" id="{AEAB7575-0224-4ADF-9A78-0BE503D2F8E6}"/>
              </a:ext>
            </a:extLst>
          </p:cNvPr>
          <p:cNvSpPr txBox="1"/>
          <p:nvPr/>
        </p:nvSpPr>
        <p:spPr>
          <a:xfrm>
            <a:off x="5141451" y="995679"/>
            <a:ext cx="1137974" cy="6447919"/>
          </a:xfrm>
          <a:prstGeom prst="rect">
            <a:avLst/>
          </a:prstGeom>
          <a:noFill/>
        </p:spPr>
        <p:txBody>
          <a:bodyPr wrap="square" rtlCol="0">
            <a:spAutoFit/>
          </a:bodyPr>
          <a:lstStyle/>
          <a:p>
            <a:r>
              <a:rPr lang="es-ES" sz="41300" b="1" dirty="0">
                <a:ln w="19050">
                  <a:solidFill>
                    <a:srgbClr val="E83566"/>
                  </a:solidFill>
                </a:ln>
                <a:noFill/>
                <a:latin typeface="Arial" panose="020B0604020202020204" pitchFamily="34" charset="0"/>
                <a:cs typeface="Arial" panose="020B0604020202020204" pitchFamily="34" charset="0"/>
              </a:rPr>
              <a:t>P</a:t>
            </a:r>
            <a:endParaRPr lang="es-CO" sz="41300" b="1" dirty="0">
              <a:ln w="19050">
                <a:solidFill>
                  <a:srgbClr val="E83566"/>
                </a:solidFill>
              </a:ln>
              <a:noFill/>
              <a:latin typeface="Arial" panose="020B0604020202020204" pitchFamily="34" charset="0"/>
              <a:cs typeface="Arial" panose="020B0604020202020204" pitchFamily="34" charset="0"/>
            </a:endParaRPr>
          </a:p>
        </p:txBody>
      </p:sp>
      <p:sp>
        <p:nvSpPr>
          <p:cNvPr id="14" name="CuadroTexto 13">
            <a:extLst>
              <a:ext uri="{FF2B5EF4-FFF2-40B4-BE49-F238E27FC236}">
                <a16:creationId xmlns:a16="http://schemas.microsoft.com/office/drawing/2014/main" id="{6765C925-4519-411B-ADC8-35EED63D94AB}"/>
              </a:ext>
            </a:extLst>
          </p:cNvPr>
          <p:cNvSpPr txBox="1"/>
          <p:nvPr/>
        </p:nvSpPr>
        <p:spPr>
          <a:xfrm>
            <a:off x="1413323" y="397440"/>
            <a:ext cx="1137974" cy="6447919"/>
          </a:xfrm>
          <a:prstGeom prst="rect">
            <a:avLst/>
          </a:prstGeom>
          <a:noFill/>
        </p:spPr>
        <p:txBody>
          <a:bodyPr wrap="square" rtlCol="0">
            <a:spAutoFit/>
          </a:bodyPr>
          <a:lstStyle/>
          <a:p>
            <a:r>
              <a:rPr lang="es-CO" sz="41300" b="1" dirty="0">
                <a:ln w="19050">
                  <a:solidFill>
                    <a:srgbClr val="5C739C"/>
                  </a:solidFill>
                </a:ln>
                <a:noFill/>
                <a:latin typeface="Arial" panose="020B0604020202020204" pitchFamily="34" charset="0"/>
                <a:cs typeface="Arial" panose="020B0604020202020204" pitchFamily="34" charset="0"/>
              </a:rPr>
              <a:t>H</a:t>
            </a:r>
          </a:p>
        </p:txBody>
      </p:sp>
      <p:sp>
        <p:nvSpPr>
          <p:cNvPr id="10" name="CuadroTexto 9">
            <a:extLst>
              <a:ext uri="{FF2B5EF4-FFF2-40B4-BE49-F238E27FC236}">
                <a16:creationId xmlns:a16="http://schemas.microsoft.com/office/drawing/2014/main" id="{5C9EA76B-589E-498A-8E4F-2F169795BFE1}"/>
              </a:ext>
            </a:extLst>
          </p:cNvPr>
          <p:cNvSpPr txBox="1"/>
          <p:nvPr/>
        </p:nvSpPr>
        <p:spPr>
          <a:xfrm>
            <a:off x="1543145" y="538551"/>
            <a:ext cx="1137974" cy="6447919"/>
          </a:xfrm>
          <a:prstGeom prst="rect">
            <a:avLst/>
          </a:prstGeom>
          <a:noFill/>
        </p:spPr>
        <p:txBody>
          <a:bodyPr wrap="square" rtlCol="0">
            <a:spAutoFit/>
          </a:bodyPr>
          <a:lstStyle/>
          <a:p>
            <a:r>
              <a:rPr lang="es-CO" sz="41300" b="1" dirty="0">
                <a:ln w="19050">
                  <a:solidFill>
                    <a:srgbClr val="E83566"/>
                  </a:solidFill>
                </a:ln>
                <a:noFill/>
                <a:latin typeface="Arial" panose="020B0604020202020204" pitchFamily="34" charset="0"/>
                <a:cs typeface="Arial" panose="020B0604020202020204" pitchFamily="34" charset="0"/>
              </a:rPr>
              <a:t>H</a:t>
            </a:r>
          </a:p>
        </p:txBody>
      </p:sp>
      <p:sp>
        <p:nvSpPr>
          <p:cNvPr id="2" name="CuadroTexto 1">
            <a:extLst>
              <a:ext uri="{FF2B5EF4-FFF2-40B4-BE49-F238E27FC236}">
                <a16:creationId xmlns:a16="http://schemas.microsoft.com/office/drawing/2014/main" id="{FB10ED75-47F3-3047-9E3C-3A57DE50F599}"/>
              </a:ext>
            </a:extLst>
          </p:cNvPr>
          <p:cNvSpPr txBox="1"/>
          <p:nvPr/>
        </p:nvSpPr>
        <p:spPr>
          <a:xfrm>
            <a:off x="2998145" y="4104751"/>
            <a:ext cx="1319229"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Hewlett</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2"/>
          <a:stretch>
            <a:fillRect/>
          </a:stretch>
        </p:blipFill>
        <p:spPr>
          <a:xfrm>
            <a:off x="2869214" y="4253381"/>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3"/>
          <a:stretch>
            <a:fillRect/>
          </a:stretch>
        </p:blipFill>
        <p:spPr>
          <a:xfrm rot="16200000">
            <a:off x="7579004" y="1853048"/>
            <a:ext cx="571500" cy="152400"/>
          </a:xfrm>
          <a:prstGeom prst="rect">
            <a:avLst/>
          </a:prstGeom>
        </p:spPr>
      </p:pic>
      <p:sp>
        <p:nvSpPr>
          <p:cNvPr id="13" name="CuadroTexto 12">
            <a:extLst>
              <a:ext uri="{FF2B5EF4-FFF2-40B4-BE49-F238E27FC236}">
                <a16:creationId xmlns:a16="http://schemas.microsoft.com/office/drawing/2014/main" id="{63946B22-0917-4C5C-B960-FC6C2E02F2F6}"/>
              </a:ext>
            </a:extLst>
          </p:cNvPr>
          <p:cNvSpPr txBox="1"/>
          <p:nvPr/>
        </p:nvSpPr>
        <p:spPr>
          <a:xfrm>
            <a:off x="1843593" y="5766127"/>
            <a:ext cx="1827453" cy="369332"/>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Palo Alto</a:t>
            </a:r>
          </a:p>
        </p:txBody>
      </p:sp>
      <p:sp>
        <p:nvSpPr>
          <p:cNvPr id="16" name="Rectángulo 15">
            <a:extLst>
              <a:ext uri="{FF2B5EF4-FFF2-40B4-BE49-F238E27FC236}">
                <a16:creationId xmlns:a16="http://schemas.microsoft.com/office/drawing/2014/main" id="{2167DEB8-8D41-4C6D-B819-F266C2AAE715}"/>
              </a:ext>
            </a:extLst>
          </p:cNvPr>
          <p:cNvSpPr/>
          <p:nvPr/>
        </p:nvSpPr>
        <p:spPr>
          <a:xfrm>
            <a:off x="7890135" y="1421416"/>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1938</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19" name="CuadroTexto 18">
            <a:extLst>
              <a:ext uri="{FF2B5EF4-FFF2-40B4-BE49-F238E27FC236}">
                <a16:creationId xmlns:a16="http://schemas.microsoft.com/office/drawing/2014/main" id="{7B3CDDAF-FB77-4A76-81E6-32EED64DCC8B}"/>
              </a:ext>
            </a:extLst>
          </p:cNvPr>
          <p:cNvSpPr txBox="1"/>
          <p:nvPr/>
        </p:nvSpPr>
        <p:spPr>
          <a:xfrm>
            <a:off x="8605402" y="3434791"/>
            <a:ext cx="3368059" cy="646331"/>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Se crea en un garaje, la reconocida empresa.</a:t>
            </a:r>
          </a:p>
        </p:txBody>
      </p:sp>
      <p:sp>
        <p:nvSpPr>
          <p:cNvPr id="17" name="CuadroTexto 16">
            <a:extLst>
              <a:ext uri="{FF2B5EF4-FFF2-40B4-BE49-F238E27FC236}">
                <a16:creationId xmlns:a16="http://schemas.microsoft.com/office/drawing/2014/main" id="{CB56D2F8-87A8-4481-B5C5-DB655FDBD8F6}"/>
              </a:ext>
            </a:extLst>
          </p:cNvPr>
          <p:cNvSpPr txBox="1"/>
          <p:nvPr/>
        </p:nvSpPr>
        <p:spPr>
          <a:xfrm>
            <a:off x="6641785" y="4783615"/>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Packard</a:t>
            </a:r>
          </a:p>
        </p:txBody>
      </p:sp>
      <p:pic>
        <p:nvPicPr>
          <p:cNvPr id="18" name="Imagen 17">
            <a:extLst>
              <a:ext uri="{FF2B5EF4-FFF2-40B4-BE49-F238E27FC236}">
                <a16:creationId xmlns:a16="http://schemas.microsoft.com/office/drawing/2014/main" id="{C26D2F03-BB77-47D6-8C23-53203689EFBD}"/>
              </a:ext>
            </a:extLst>
          </p:cNvPr>
          <p:cNvPicPr>
            <a:picLocks noChangeAspect="1"/>
          </p:cNvPicPr>
          <p:nvPr/>
        </p:nvPicPr>
        <p:blipFill>
          <a:blip r:embed="rId2"/>
          <a:stretch>
            <a:fillRect/>
          </a:stretch>
        </p:blipFill>
        <p:spPr>
          <a:xfrm>
            <a:off x="6451346" y="4932245"/>
            <a:ext cx="205029" cy="173485"/>
          </a:xfrm>
          <a:prstGeom prst="rect">
            <a:avLst/>
          </a:prstGeom>
        </p:spPr>
      </p:pic>
    </p:spTree>
    <p:extLst>
      <p:ext uri="{BB962C8B-B14F-4D97-AF65-F5344CB8AC3E}">
        <p14:creationId xmlns:p14="http://schemas.microsoft.com/office/powerpoint/2010/main" val="122530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descr="Imagen que contiene texto, guitarra&#10;&#10;Descripción generada automáticamente">
            <a:extLst>
              <a:ext uri="{FF2B5EF4-FFF2-40B4-BE49-F238E27FC236}">
                <a16:creationId xmlns:a16="http://schemas.microsoft.com/office/drawing/2014/main" id="{21F55A10-5BE2-4BDD-B3F9-43885AFD7671}"/>
              </a:ext>
            </a:extLst>
          </p:cNvPr>
          <p:cNvPicPr>
            <a:picLocks noChangeAspect="1"/>
          </p:cNvPicPr>
          <p:nvPr/>
        </p:nvPicPr>
        <p:blipFill rotWithShape="1">
          <a:blip r:embed="rId2">
            <a:duotone>
              <a:prstClr val="black"/>
              <a:srgbClr val="E83566">
                <a:tint val="45000"/>
                <a:satMod val="400000"/>
              </a:srgbClr>
            </a:duotone>
            <a:alphaModFix amt="70000"/>
          </a:blip>
          <a:srcRect l="5001" r="41110"/>
          <a:stretch/>
        </p:blipFill>
        <p:spPr>
          <a:xfrm>
            <a:off x="5621867" y="0"/>
            <a:ext cx="6570133" cy="6858000"/>
          </a:xfrm>
          <a:prstGeom prst="rect">
            <a:avLst/>
          </a:prstGeom>
        </p:spPr>
      </p:pic>
      <p:pic>
        <p:nvPicPr>
          <p:cNvPr id="6" name="Imagen 5" descr="Imagen que contiene animal, pájaro, cebra, halcón&#10;&#10;Descripción generada automáticamente">
            <a:extLst>
              <a:ext uri="{FF2B5EF4-FFF2-40B4-BE49-F238E27FC236}">
                <a16:creationId xmlns:a16="http://schemas.microsoft.com/office/drawing/2014/main" id="{771E5BBF-9B7F-4EFA-9C60-653B5FDFBE1A}"/>
              </a:ext>
            </a:extLst>
          </p:cNvPr>
          <p:cNvPicPr>
            <a:picLocks noChangeAspect="1"/>
          </p:cNvPicPr>
          <p:nvPr/>
        </p:nvPicPr>
        <p:blipFill>
          <a:blip r:embed="rId3">
            <a:duotone>
              <a:prstClr val="black"/>
              <a:srgbClr val="E83566">
                <a:tint val="45000"/>
                <a:satMod val="400000"/>
              </a:srgbClr>
            </a:duotone>
            <a:extLst>
              <a:ext uri="{BEBA8EAE-BF5A-486C-A8C5-ECC9F3942E4B}">
                <a14:imgProps xmlns:a14="http://schemas.microsoft.com/office/drawing/2010/main">
                  <a14:imgLayer r:embed="rId4">
                    <a14:imgEffect>
                      <a14:artisticPhotocopy/>
                    </a14:imgEffect>
                    <a14:imgEffect>
                      <a14:colorTemperature colorTemp="11200"/>
                    </a14:imgEffect>
                  </a14:imgLayer>
                </a14:imgProps>
              </a:ext>
            </a:extLst>
          </a:blip>
          <a:stretch>
            <a:fillRect/>
          </a:stretch>
        </p:blipFill>
        <p:spPr>
          <a:xfrm>
            <a:off x="1642551" y="1866902"/>
            <a:ext cx="6200775" cy="3648075"/>
          </a:xfrm>
          <a:prstGeom prst="rect">
            <a:avLst/>
          </a:prstGeom>
        </p:spPr>
      </p:pic>
      <p:sp>
        <p:nvSpPr>
          <p:cNvPr id="2" name="CuadroTexto 1">
            <a:extLst>
              <a:ext uri="{FF2B5EF4-FFF2-40B4-BE49-F238E27FC236}">
                <a16:creationId xmlns:a16="http://schemas.microsoft.com/office/drawing/2014/main" id="{FB10ED75-47F3-3047-9E3C-3A57DE50F599}"/>
              </a:ext>
            </a:extLst>
          </p:cNvPr>
          <p:cNvSpPr txBox="1"/>
          <p:nvPr/>
        </p:nvSpPr>
        <p:spPr>
          <a:xfrm>
            <a:off x="2741594" y="4894850"/>
            <a:ext cx="2134560" cy="430887"/>
          </a:xfrm>
          <a:prstGeom prst="rect">
            <a:avLst/>
          </a:prstGeom>
          <a:noFill/>
        </p:spPr>
        <p:txBody>
          <a:bodyPr wrap="square" rtlCol="0">
            <a:spAutoFit/>
          </a:bodyPr>
          <a:lstStyle/>
          <a:p>
            <a:r>
              <a:rPr lang="es-CO" sz="2200" b="1" dirty="0">
                <a:solidFill>
                  <a:schemeClr val="accent1"/>
                </a:solidFill>
                <a:latin typeface="Arial" panose="020B0604020202020204" pitchFamily="34" charset="0"/>
                <a:cs typeface="Arial" panose="020B0604020202020204" pitchFamily="34" charset="0"/>
              </a:rPr>
              <a:t>Alan Turing</a:t>
            </a:r>
          </a:p>
        </p:txBody>
      </p:sp>
      <p:pic>
        <p:nvPicPr>
          <p:cNvPr id="3" name="Imagen 2">
            <a:extLst>
              <a:ext uri="{FF2B5EF4-FFF2-40B4-BE49-F238E27FC236}">
                <a16:creationId xmlns:a16="http://schemas.microsoft.com/office/drawing/2014/main" id="{E20F7241-857B-DE46-B3E2-EE0DFE01E99C}"/>
              </a:ext>
            </a:extLst>
          </p:cNvPr>
          <p:cNvPicPr>
            <a:picLocks noChangeAspect="1"/>
          </p:cNvPicPr>
          <p:nvPr/>
        </p:nvPicPr>
        <p:blipFill>
          <a:blip r:embed="rId5"/>
          <a:stretch>
            <a:fillRect/>
          </a:stretch>
        </p:blipFill>
        <p:spPr>
          <a:xfrm>
            <a:off x="2536565" y="5025639"/>
            <a:ext cx="205029" cy="173485"/>
          </a:xfrm>
          <a:prstGeom prst="rect">
            <a:avLst/>
          </a:prstGeom>
        </p:spPr>
      </p:pic>
      <p:pic>
        <p:nvPicPr>
          <p:cNvPr id="5" name="Imagen 4">
            <a:extLst>
              <a:ext uri="{FF2B5EF4-FFF2-40B4-BE49-F238E27FC236}">
                <a16:creationId xmlns:a16="http://schemas.microsoft.com/office/drawing/2014/main" id="{384C26ED-F65D-5D41-8438-47B783421CE5}"/>
              </a:ext>
            </a:extLst>
          </p:cNvPr>
          <p:cNvPicPr>
            <a:picLocks noChangeAspect="1"/>
          </p:cNvPicPr>
          <p:nvPr/>
        </p:nvPicPr>
        <p:blipFill>
          <a:blip r:embed="rId6"/>
          <a:stretch>
            <a:fillRect/>
          </a:stretch>
        </p:blipFill>
        <p:spPr>
          <a:xfrm rot="16200000">
            <a:off x="10203234" y="1504952"/>
            <a:ext cx="571500" cy="152400"/>
          </a:xfrm>
          <a:prstGeom prst="rect">
            <a:avLst/>
          </a:prstGeom>
        </p:spPr>
      </p:pic>
      <p:sp>
        <p:nvSpPr>
          <p:cNvPr id="15" name="CuadroTexto 14">
            <a:extLst>
              <a:ext uri="{FF2B5EF4-FFF2-40B4-BE49-F238E27FC236}">
                <a16:creationId xmlns:a16="http://schemas.microsoft.com/office/drawing/2014/main" id="{60E6E8A6-13FF-45AC-A4E7-3E645861585B}"/>
              </a:ext>
            </a:extLst>
          </p:cNvPr>
          <p:cNvSpPr txBox="1"/>
          <p:nvPr/>
        </p:nvSpPr>
        <p:spPr>
          <a:xfrm>
            <a:off x="213637" y="3931989"/>
            <a:ext cx="4305300" cy="923330"/>
          </a:xfrm>
          <a:prstGeom prst="rect">
            <a:avLst/>
          </a:prstGeom>
          <a:noFill/>
        </p:spPr>
        <p:txBody>
          <a:bodyPr wrap="square">
            <a:spAutoFit/>
          </a:bodyPr>
          <a:lstStyle/>
          <a:p>
            <a:r>
              <a:rPr lang="es-ES" dirty="0">
                <a:solidFill>
                  <a:schemeClr val="bg2">
                    <a:lumMod val="75000"/>
                  </a:schemeClr>
                </a:solidFill>
                <a:latin typeface="Cambria Math" panose="02040503050406030204" pitchFamily="18" charset="0"/>
                <a:ea typeface="Cambria Math" panose="02040503050406030204" pitchFamily="18" charset="0"/>
              </a:rPr>
              <a:t>Es posible inventar una sola máquina que pueda utilizarse para calcular cualquier secuencia computable.</a:t>
            </a:r>
          </a:p>
        </p:txBody>
      </p:sp>
      <p:sp>
        <p:nvSpPr>
          <p:cNvPr id="16" name="Rectángulo 15">
            <a:extLst>
              <a:ext uri="{FF2B5EF4-FFF2-40B4-BE49-F238E27FC236}">
                <a16:creationId xmlns:a16="http://schemas.microsoft.com/office/drawing/2014/main" id="{2167DEB8-8D41-4C6D-B819-F266C2AAE715}"/>
              </a:ext>
            </a:extLst>
          </p:cNvPr>
          <p:cNvSpPr/>
          <p:nvPr/>
        </p:nvSpPr>
        <p:spPr>
          <a:xfrm>
            <a:off x="8906933" y="4769016"/>
            <a:ext cx="2221460" cy="1015663"/>
          </a:xfrm>
          <a:prstGeom prst="rect">
            <a:avLst/>
          </a:prstGeom>
          <a:noFill/>
          <a:ln>
            <a:noFill/>
          </a:ln>
        </p:spPr>
        <p:txBody>
          <a:bodyPr wrap="square" lIns="91440" tIns="45720" rIns="91440" bIns="45720">
            <a:spAutoFit/>
          </a:bodyPr>
          <a:lstStyle/>
          <a:p>
            <a:pPr algn="ctr"/>
            <a:r>
              <a:rPr lang="es-E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Black" panose="020B0A04020102020204" pitchFamily="34" charset="0"/>
              </a:rPr>
              <a:t>1939</a:t>
            </a:r>
            <a:endParaRPr lang="es-ES" sz="6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rial Black" panose="020B0A04020102020204" pitchFamily="34" charset="0"/>
            </a:endParaRPr>
          </a:p>
        </p:txBody>
      </p:sp>
      <p:sp>
        <p:nvSpPr>
          <p:cNvPr id="19" name="CuadroTexto 18">
            <a:extLst>
              <a:ext uri="{FF2B5EF4-FFF2-40B4-BE49-F238E27FC236}">
                <a16:creationId xmlns:a16="http://schemas.microsoft.com/office/drawing/2014/main" id="{7B3CDDAF-FB77-4A76-81E6-32EED64DCC8B}"/>
              </a:ext>
            </a:extLst>
          </p:cNvPr>
          <p:cNvSpPr txBox="1"/>
          <p:nvPr/>
        </p:nvSpPr>
        <p:spPr>
          <a:xfrm>
            <a:off x="2741594" y="5275012"/>
            <a:ext cx="2572843" cy="1200329"/>
          </a:xfrm>
          <a:prstGeom prst="rect">
            <a:avLst/>
          </a:prstGeom>
          <a:noFill/>
        </p:spPr>
        <p:txBody>
          <a:bodyPr wrap="square">
            <a:spAutoFit/>
          </a:bodyPr>
          <a:lstStyle/>
          <a:p>
            <a:r>
              <a:rPr lang="es-ES" dirty="0">
                <a:solidFill>
                  <a:schemeClr val="bg2">
                    <a:lumMod val="25000"/>
                  </a:schemeClr>
                </a:solidFill>
                <a:latin typeface="Cambria Math" panose="02040503050406030204" pitchFamily="18" charset="0"/>
                <a:ea typeface="Cambria Math" panose="02040503050406030204" pitchFamily="18" charset="0"/>
              </a:rPr>
              <a:t>Llega a Bletchley Park para trabajar en el descifre de los códigos alemanes</a:t>
            </a:r>
          </a:p>
        </p:txBody>
      </p:sp>
    </p:spTree>
    <p:extLst>
      <p:ext uri="{BB962C8B-B14F-4D97-AF65-F5344CB8AC3E}">
        <p14:creationId xmlns:p14="http://schemas.microsoft.com/office/powerpoint/2010/main" val="1338725737"/>
      </p:ext>
    </p:extLst>
  </p:cSld>
  <p:clrMapOvr>
    <a:masterClrMapping/>
  </p:clrMapOvr>
</p:sld>
</file>

<file path=ppt/theme/theme1.xml><?xml version="1.0" encoding="utf-8"?>
<a:theme xmlns:a="http://schemas.openxmlformats.org/drawingml/2006/main" name="Tema sin fotografi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con fotografia o gráfico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842</TotalTime>
  <Words>677</Words>
  <Application>Microsoft Office PowerPoint</Application>
  <PresentationFormat>Panorámica</PresentationFormat>
  <Paragraphs>79</Paragraphs>
  <Slides>15</Slides>
  <Notes>0</Notes>
  <HiddenSlides>0</HiddenSlides>
  <MMClips>0</MMClips>
  <ScaleCrop>false</ScaleCrop>
  <HeadingPairs>
    <vt:vector size="6" baseType="variant">
      <vt:variant>
        <vt:lpstr>Fuentes usadas</vt:lpstr>
      </vt:variant>
      <vt:variant>
        <vt:i4>6</vt:i4>
      </vt:variant>
      <vt:variant>
        <vt:lpstr>Tema</vt:lpstr>
      </vt:variant>
      <vt:variant>
        <vt:i4>2</vt:i4>
      </vt:variant>
      <vt:variant>
        <vt:lpstr>Títulos de diapositiva</vt:lpstr>
      </vt:variant>
      <vt:variant>
        <vt:i4>15</vt:i4>
      </vt:variant>
    </vt:vector>
  </HeadingPairs>
  <TitlesOfParts>
    <vt:vector size="23" baseType="lpstr">
      <vt:lpstr>Arial</vt:lpstr>
      <vt:lpstr>Arial Black</vt:lpstr>
      <vt:lpstr>Calibri</vt:lpstr>
      <vt:lpstr>Calibri Light</vt:lpstr>
      <vt:lpstr>Cambria Math</vt:lpstr>
      <vt:lpstr>Consolas</vt:lpstr>
      <vt:lpstr>Tema sin fotografia</vt:lpstr>
      <vt:lpstr>Tema con fotografia o gráficos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Erika Miosoti Faura Arellano</dc:creator>
  <cp:lastModifiedBy>Andres Bedoya Tobon</cp:lastModifiedBy>
  <cp:revision>48</cp:revision>
  <dcterms:created xsi:type="dcterms:W3CDTF">2021-04-23T20:46:27Z</dcterms:created>
  <dcterms:modified xsi:type="dcterms:W3CDTF">2021-06-09T20:24:58Z</dcterms:modified>
</cp:coreProperties>
</file>

<file path=docProps/thumbnail.jpeg>
</file>